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72" r:id="rId6"/>
    <p:sldId id="501" r:id="rId7"/>
    <p:sldId id="503" r:id="rId8"/>
    <p:sldId id="280" r:id="rId9"/>
    <p:sldId id="4886" r:id="rId10"/>
    <p:sldId id="500" r:id="rId11"/>
    <p:sldId id="4881" r:id="rId12"/>
    <p:sldId id="4885" r:id="rId13"/>
    <p:sldId id="4876" r:id="rId14"/>
    <p:sldId id="278" r:id="rId15"/>
    <p:sldId id="279" r:id="rId16"/>
    <p:sldId id="505" r:id="rId17"/>
    <p:sldId id="4878" r:id="rId18"/>
    <p:sldId id="4884" r:id="rId19"/>
    <p:sldId id="4883" r:id="rId20"/>
    <p:sldId id="4882" r:id="rId21"/>
    <p:sldId id="4875" r:id="rId22"/>
    <p:sldId id="292" r:id="rId23"/>
    <p:sldId id="293" r:id="rId24"/>
    <p:sldId id="286" r:id="rId25"/>
    <p:sldId id="4887" r:id="rId26"/>
    <p:sldId id="298" r:id="rId27"/>
    <p:sldId id="300" r:id="rId28"/>
    <p:sldId id="294" r:id="rId29"/>
    <p:sldId id="295" r:id="rId30"/>
  </p:sldIdLst>
  <p:sldSz cx="9144000" cy="5143500" type="screen16x9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8">
          <p15:clr>
            <a:srgbClr val="A4A3A4"/>
          </p15:clr>
        </p15:guide>
        <p15:guide id="2" orient="horz" pos="106">
          <p15:clr>
            <a:srgbClr val="A4A3A4"/>
          </p15:clr>
        </p15:guide>
        <p15:guide id="3" orient="horz" pos="2811">
          <p15:clr>
            <a:srgbClr val="A4A3A4"/>
          </p15:clr>
        </p15:guide>
        <p15:guide id="4" pos="391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AE7D4F-C942-DEB4-A9E3-E5C4A4D83FF5}" name="Spijker, Joop" initials="SJ" userId="S::joop.spijker@wur.nl::e2775b89-95c3-478c-ad78-7b0d5a7dfe5f" providerId="AD"/>
  <p188:author id="{7F67CE67-D77C-1F0C-129C-91A83F8C48B6}" name="Korthals, Gerard" initials="KG" userId="S::gerard.korthals@wur.nl::c08a4ebe-60b6-442e-b8f0-45e3ffd418e9" providerId="AD"/>
  <p188:author id="{6D7D7B7A-31C1-9386-39B5-55F943522F9A}" name="Stokkermans, Lotte" initials="LS" userId="S::lotte.stokkermans@wur.nl::99659d38-756a-4a8c-8d65-25e417da0a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E368E6"/>
    <a:srgbClr val="FFFFFF"/>
    <a:srgbClr val="1874CD"/>
    <a:srgbClr val="FFC125"/>
    <a:srgbClr val="66CD00"/>
    <a:srgbClr val="34B233"/>
    <a:srgbClr val="000000"/>
    <a:srgbClr val="292929"/>
    <a:srgbClr val="D5D2C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CAE93-495E-4672-BDD5-CD5874565E3A}" v="1" dt="2026-06-09T09:55:56.982"/>
  </p1510:revLst>
</p1510:revInfo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6"/>
  </p:normalViewPr>
  <p:slideViewPr>
    <p:cSldViewPr snapToGrid="0">
      <p:cViewPr varScale="1">
        <p:scale>
          <a:sx n="119" d="100"/>
          <a:sy n="119" d="100"/>
        </p:scale>
        <p:origin x="704" y="176"/>
      </p:cViewPr>
      <p:guideLst>
        <p:guide orient="horz" pos="928"/>
        <p:guide orient="horz" pos="106"/>
        <p:guide orient="horz" pos="2811"/>
        <p:guide pos="391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werkblad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werk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'Organische stof '!$F$4</c:f>
              <c:strCache>
                <c:ptCount val="1"/>
                <c:pt idx="0">
                  <c:v>Behandeld (+)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'Organische stof '!$E$5:$E$15</c:f>
              <c:strCache>
                <c:ptCount val="11"/>
                <c:pt idx="0">
                  <c:v>BB1A</c:v>
                </c:pt>
                <c:pt idx="1">
                  <c:v>BB8</c:v>
                </c:pt>
                <c:pt idx="2">
                  <c:v>BB10</c:v>
                </c:pt>
                <c:pt idx="3">
                  <c:v>BB2401</c:v>
                </c:pt>
                <c:pt idx="4">
                  <c:v>BB53K</c:v>
                </c:pt>
                <c:pt idx="5">
                  <c:v>BB53M</c:v>
                </c:pt>
                <c:pt idx="6">
                  <c:v>BB53V</c:v>
                </c:pt>
                <c:pt idx="7">
                  <c:v>MB51B</c:v>
                </c:pt>
                <c:pt idx="8">
                  <c:v>MB5601</c:v>
                </c:pt>
                <c:pt idx="9">
                  <c:v>C7</c:v>
                </c:pt>
                <c:pt idx="10">
                  <c:v>C38</c:v>
                </c:pt>
              </c:strCache>
            </c:strRef>
          </c:cat>
          <c:val>
            <c:numRef>
              <c:f>'Organische stof '!$F$5:$F$15</c:f>
              <c:numCache>
                <c:formatCode>General</c:formatCode>
                <c:ptCount val="11"/>
                <c:pt idx="0">
                  <c:v>5.4</c:v>
                </c:pt>
                <c:pt idx="1">
                  <c:v>4.3</c:v>
                </c:pt>
                <c:pt idx="2">
                  <c:v>3</c:v>
                </c:pt>
                <c:pt idx="3">
                  <c:v>4.5</c:v>
                </c:pt>
                <c:pt idx="4">
                  <c:v>7.5</c:v>
                </c:pt>
                <c:pt idx="5">
                  <c:v>2.6</c:v>
                </c:pt>
                <c:pt idx="6">
                  <c:v>7.1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1-4AEE-896A-AD3CB8BB13D8}"/>
            </c:ext>
          </c:extLst>
        </c:ser>
        <c:ser>
          <c:idx val="1"/>
          <c:order val="1"/>
          <c:tx>
            <c:strRef>
              <c:f>'Organische stof '!$G$4</c:f>
              <c:strCache>
                <c:ptCount val="1"/>
                <c:pt idx="0">
                  <c:v>Referentie (ref)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'Organische stof '!$E$5:$E$15</c:f>
              <c:strCache>
                <c:ptCount val="11"/>
                <c:pt idx="0">
                  <c:v>BB1A</c:v>
                </c:pt>
                <c:pt idx="1">
                  <c:v>BB8</c:v>
                </c:pt>
                <c:pt idx="2">
                  <c:v>BB10</c:v>
                </c:pt>
                <c:pt idx="3">
                  <c:v>BB2401</c:v>
                </c:pt>
                <c:pt idx="4">
                  <c:v>BB53K</c:v>
                </c:pt>
                <c:pt idx="5">
                  <c:v>BB53M</c:v>
                </c:pt>
                <c:pt idx="6">
                  <c:v>BB53V</c:v>
                </c:pt>
                <c:pt idx="7">
                  <c:v>MB51B</c:v>
                </c:pt>
                <c:pt idx="8">
                  <c:v>MB5601</c:v>
                </c:pt>
                <c:pt idx="9">
                  <c:v>C7</c:v>
                </c:pt>
                <c:pt idx="10">
                  <c:v>C38</c:v>
                </c:pt>
              </c:strCache>
            </c:strRef>
          </c:cat>
          <c:val>
            <c:numRef>
              <c:f>'Organische stof '!$G$5:$G$15</c:f>
              <c:numCache>
                <c:formatCode>General</c:formatCode>
                <c:ptCount val="11"/>
                <c:pt idx="0">
                  <c:v>4.5</c:v>
                </c:pt>
                <c:pt idx="1">
                  <c:v>4</c:v>
                </c:pt>
                <c:pt idx="2">
                  <c:v>2.5</c:v>
                </c:pt>
                <c:pt idx="3">
                  <c:v>4.5</c:v>
                </c:pt>
                <c:pt idx="4">
                  <c:v>2.6</c:v>
                </c:pt>
                <c:pt idx="5">
                  <c:v>2.6</c:v>
                </c:pt>
                <c:pt idx="6">
                  <c:v>4.3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51-4AEE-896A-AD3CB8BB1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4507928"/>
        <c:axId val="1004504328"/>
      </c:barChart>
      <c:catAx>
        <c:axId val="10045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1004504328"/>
        <c:crosses val="autoZero"/>
        <c:auto val="1"/>
        <c:lblAlgn val="ctr"/>
        <c:lblOffset val="100"/>
        <c:noMultiLvlLbl val="0"/>
      </c:catAx>
      <c:valAx>
        <c:axId val="1004504328"/>
        <c:scaling>
          <c:orientation val="minMax"/>
        </c:scaling>
        <c:delete val="0"/>
        <c:axPos val="l"/>
        <c:title>
          <c:tx>
            <c:strRef>
              <c:f>'Organische stof '!$B$3</c:f>
              <c:strCache>
                <c:ptCount val="1"/>
                <c:pt idx="0">
                  <c:v>Organische stof (%)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100450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nl-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bokashi gras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Sheet1!$C$23:$J$23</c:f>
                <c:numCache>
                  <c:formatCode>General</c:formatCode>
                  <c:ptCount val="8"/>
                  <c:pt idx="0">
                    <c:v>1.1599999999999999</c:v>
                  </c:pt>
                  <c:pt idx="1">
                    <c:v>15</c:v>
                  </c:pt>
                  <c:pt idx="2">
                    <c:v>11</c:v>
                  </c:pt>
                  <c:pt idx="3">
                    <c:v>0.06</c:v>
                  </c:pt>
                  <c:pt idx="4">
                    <c:v>10.6</c:v>
                  </c:pt>
                  <c:pt idx="5">
                    <c:v>24</c:v>
                  </c:pt>
                  <c:pt idx="6">
                    <c:v>125</c:v>
                  </c:pt>
                  <c:pt idx="7">
                    <c:v>6.1999999999999993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Sheet1!$C$16:$J$16</c:f>
              <c:strCache>
                <c:ptCount val="8"/>
                <c:pt idx="0">
                  <c:v>Cd</c:v>
                </c:pt>
                <c:pt idx="1">
                  <c:v>Cr</c:v>
                </c:pt>
                <c:pt idx="2">
                  <c:v>Cu</c:v>
                </c:pt>
                <c:pt idx="3">
                  <c:v>Hg</c:v>
                </c:pt>
                <c:pt idx="4">
                  <c:v>Ni</c:v>
                </c:pt>
                <c:pt idx="5">
                  <c:v>Pb</c:v>
                </c:pt>
                <c:pt idx="6">
                  <c:v>Zn</c:v>
                </c:pt>
                <c:pt idx="7">
                  <c:v>As</c:v>
                </c:pt>
              </c:strCache>
            </c:strRef>
          </c:cat>
          <c:val>
            <c:numRef>
              <c:f>Sheet1!$C$17:$J$17</c:f>
              <c:numCache>
                <c:formatCode>General</c:formatCode>
                <c:ptCount val="8"/>
                <c:pt idx="0">
                  <c:v>0.34</c:v>
                </c:pt>
                <c:pt idx="1">
                  <c:v>11</c:v>
                </c:pt>
                <c:pt idx="2">
                  <c:v>13</c:v>
                </c:pt>
                <c:pt idx="3">
                  <c:v>0.03</c:v>
                </c:pt>
                <c:pt idx="4">
                  <c:v>6.4</c:v>
                </c:pt>
                <c:pt idx="5">
                  <c:v>11</c:v>
                </c:pt>
                <c:pt idx="6">
                  <c:v>87</c:v>
                </c:pt>
                <c:pt idx="7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2-4345-A121-4EEA404E821E}"/>
            </c:ext>
          </c:extLst>
        </c:ser>
        <c:ser>
          <c:idx val="1"/>
          <c:order val="2"/>
          <c:tx>
            <c:strRef>
              <c:f>Sheet1!$B$18</c:f>
              <c:strCache>
                <c:ptCount val="1"/>
                <c:pt idx="0">
                  <c:v>bokashi blad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25400"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Sheet1!$C$24:$J$24</c:f>
                <c:numCache>
                  <c:formatCode>General</c:formatCode>
                  <c:ptCount val="8"/>
                  <c:pt idx="0">
                    <c:v>0.66</c:v>
                  </c:pt>
                  <c:pt idx="1">
                    <c:v>12</c:v>
                  </c:pt>
                  <c:pt idx="2">
                    <c:v>10</c:v>
                  </c:pt>
                  <c:pt idx="3">
                    <c:v>0.03</c:v>
                  </c:pt>
                  <c:pt idx="4">
                    <c:v>7.1</c:v>
                  </c:pt>
                  <c:pt idx="5">
                    <c:v>13</c:v>
                  </c:pt>
                  <c:pt idx="6">
                    <c:v>82</c:v>
                  </c:pt>
                  <c:pt idx="7">
                    <c:v>3.8999999999999995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Sheet1!$C$16:$J$16</c:f>
              <c:strCache>
                <c:ptCount val="8"/>
                <c:pt idx="0">
                  <c:v>Cd</c:v>
                </c:pt>
                <c:pt idx="1">
                  <c:v>Cr</c:v>
                </c:pt>
                <c:pt idx="2">
                  <c:v>Cu</c:v>
                </c:pt>
                <c:pt idx="3">
                  <c:v>Hg</c:v>
                </c:pt>
                <c:pt idx="4">
                  <c:v>Ni</c:v>
                </c:pt>
                <c:pt idx="5">
                  <c:v>Pb</c:v>
                </c:pt>
                <c:pt idx="6">
                  <c:v>Zn</c:v>
                </c:pt>
                <c:pt idx="7">
                  <c:v>As</c:v>
                </c:pt>
              </c:strCache>
            </c:strRef>
          </c:cat>
          <c:val>
            <c:numRef>
              <c:f>Sheet1!$C$18:$J$18</c:f>
              <c:numCache>
                <c:formatCode>General</c:formatCode>
                <c:ptCount val="8"/>
                <c:pt idx="0">
                  <c:v>0.23</c:v>
                </c:pt>
                <c:pt idx="1">
                  <c:v>11</c:v>
                </c:pt>
                <c:pt idx="2">
                  <c:v>13</c:v>
                </c:pt>
                <c:pt idx="3">
                  <c:v>0.05</c:v>
                </c:pt>
                <c:pt idx="4">
                  <c:v>6.9</c:v>
                </c:pt>
                <c:pt idx="5">
                  <c:v>14</c:v>
                </c:pt>
                <c:pt idx="6">
                  <c:v>96</c:v>
                </c:pt>
                <c:pt idx="7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2-4345-A121-4EEA404E821E}"/>
            </c:ext>
          </c:extLst>
        </c:ser>
        <c:ser>
          <c:idx val="4"/>
          <c:order val="3"/>
          <c:tx>
            <c:strRef>
              <c:f>Sheet1!$B$21</c:f>
              <c:strCache>
                <c:ptCount val="1"/>
                <c:pt idx="0">
                  <c:v>Gemiddelde groencompost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Sheet1!$C$16:$J$16</c:f>
              <c:strCache>
                <c:ptCount val="8"/>
                <c:pt idx="0">
                  <c:v>Cd</c:v>
                </c:pt>
                <c:pt idx="1">
                  <c:v>Cr</c:v>
                </c:pt>
                <c:pt idx="2">
                  <c:v>Cu</c:v>
                </c:pt>
                <c:pt idx="3">
                  <c:v>Hg</c:v>
                </c:pt>
                <c:pt idx="4">
                  <c:v>Ni</c:v>
                </c:pt>
                <c:pt idx="5">
                  <c:v>Pb</c:v>
                </c:pt>
                <c:pt idx="6">
                  <c:v>Zn</c:v>
                </c:pt>
                <c:pt idx="7">
                  <c:v>As</c:v>
                </c:pt>
              </c:strCache>
            </c:strRef>
          </c:cat>
          <c:val>
            <c:numRef>
              <c:f>Sheet1!$C$21:$J$21</c:f>
              <c:numCache>
                <c:formatCode>General</c:formatCode>
                <c:ptCount val="8"/>
                <c:pt idx="0">
                  <c:v>0.37</c:v>
                </c:pt>
                <c:pt idx="1">
                  <c:v>15</c:v>
                </c:pt>
                <c:pt idx="2">
                  <c:v>21</c:v>
                </c:pt>
                <c:pt idx="3">
                  <c:v>7.0000000000000007E-2</c:v>
                </c:pt>
                <c:pt idx="4">
                  <c:v>8.4</c:v>
                </c:pt>
                <c:pt idx="5">
                  <c:v>32</c:v>
                </c:pt>
                <c:pt idx="6">
                  <c:v>115</c:v>
                </c:pt>
                <c:pt idx="7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52-4345-A121-4EEA404E8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0667688"/>
        <c:axId val="400666968"/>
      </c:barChart>
      <c:scatterChart>
        <c:scatterStyle val="lineMarker"/>
        <c:varyColors val="0"/>
        <c:ser>
          <c:idx val="3"/>
          <c:order val="4"/>
          <c:tx>
            <c:strRef>
              <c:f>Sheet1!$B$20</c:f>
              <c:strCache>
                <c:ptCount val="1"/>
                <c:pt idx="0">
                  <c:v>Criteria NL compost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Sheet1!$C$16:$J$16</c:f>
              <c:strCache>
                <c:ptCount val="8"/>
                <c:pt idx="0">
                  <c:v>Cd</c:v>
                </c:pt>
                <c:pt idx="1">
                  <c:v>Cr</c:v>
                </c:pt>
                <c:pt idx="2">
                  <c:v>Cu</c:v>
                </c:pt>
                <c:pt idx="3">
                  <c:v>Hg</c:v>
                </c:pt>
                <c:pt idx="4">
                  <c:v>Ni</c:v>
                </c:pt>
                <c:pt idx="5">
                  <c:v>Pb</c:v>
                </c:pt>
                <c:pt idx="6">
                  <c:v>Zn</c:v>
                </c:pt>
                <c:pt idx="7">
                  <c:v>As</c:v>
                </c:pt>
              </c:strCache>
            </c:strRef>
          </c:xVal>
          <c:yVal>
            <c:numRef>
              <c:f>Sheet1!$C$20:$J$20</c:f>
              <c:numCache>
                <c:formatCode>General</c:formatCode>
                <c:ptCount val="8"/>
                <c:pt idx="0">
                  <c:v>1</c:v>
                </c:pt>
                <c:pt idx="1">
                  <c:v>50</c:v>
                </c:pt>
                <c:pt idx="2">
                  <c:v>90</c:v>
                </c:pt>
                <c:pt idx="3">
                  <c:v>0.3</c:v>
                </c:pt>
                <c:pt idx="4">
                  <c:v>20</c:v>
                </c:pt>
                <c:pt idx="5">
                  <c:v>100</c:v>
                </c:pt>
                <c:pt idx="6">
                  <c:v>290</c:v>
                </c:pt>
                <c:pt idx="7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C52-4345-A121-4EEA404E8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667688"/>
        <c:axId val="400666968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Sheet1!$B$19</c15:sqref>
                        </c15:formulaRef>
                      </c:ext>
                    </c:extLst>
                    <c:strCache>
                      <c:ptCount val="1"/>
                      <c:pt idx="0">
                        <c:v>Criteria EU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strRef>
                    <c:extLst>
                      <c:ext uri="{02D57815-91ED-43cb-92C2-25804820EDAC}">
                        <c15:formulaRef>
                          <c15:sqref>Sheet1!$C$16:$J$16</c15:sqref>
                        </c15:formulaRef>
                      </c:ext>
                    </c:extLst>
                    <c:strCache>
                      <c:ptCount val="8"/>
                      <c:pt idx="0">
                        <c:v>Cd</c:v>
                      </c:pt>
                      <c:pt idx="1">
                        <c:v>Cr</c:v>
                      </c:pt>
                      <c:pt idx="2">
                        <c:v>Cu</c:v>
                      </c:pt>
                      <c:pt idx="3">
                        <c:v>Hg</c:v>
                      </c:pt>
                      <c:pt idx="4">
                        <c:v>Ni</c:v>
                      </c:pt>
                      <c:pt idx="5">
                        <c:v>Pb</c:v>
                      </c:pt>
                      <c:pt idx="6">
                        <c:v>Zn</c:v>
                      </c:pt>
                      <c:pt idx="7">
                        <c:v>As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Sheet1!$C$19:$J$19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</c:v>
                      </c:pt>
                      <c:pt idx="2">
                        <c:v>300</c:v>
                      </c:pt>
                      <c:pt idx="3">
                        <c:v>1</c:v>
                      </c:pt>
                      <c:pt idx="4">
                        <c:v>50</c:v>
                      </c:pt>
                      <c:pt idx="5">
                        <c:v>120</c:v>
                      </c:pt>
                      <c:pt idx="7">
                        <c:v>40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4C52-4345-A121-4EEA404E821E}"/>
                  </c:ext>
                </c:extLst>
              </c15:ser>
            </c15:filteredScatterSeries>
          </c:ext>
        </c:extLst>
      </c:scatterChart>
      <c:catAx>
        <c:axId val="40066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00666968"/>
        <c:crosses val="autoZero"/>
        <c:auto val="1"/>
        <c:lblAlgn val="ctr"/>
        <c:lblOffset val="100"/>
        <c:noMultiLvlLbl val="0"/>
      </c:catAx>
      <c:valAx>
        <c:axId val="4006669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Metaalgehalte</a:t>
                </a:r>
                <a:r>
                  <a:rPr lang="nl-NL" baseline="0"/>
                  <a:t> (mg/kg droge stof)</a:t>
                </a:r>
                <a:endParaRPr lang="nl-N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0066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07-07-2026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90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17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6D240-14BF-947D-9A96-4EB0789B5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25FA2-855F-A48A-BD62-62E02B58C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9D335-E024-FE96-1CA8-6C5C53FA1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B5BA8-A6EC-044D-60B2-EBB5B1CD4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077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D17EF-86E6-A48B-69FB-1AF7D2163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AF558A-C115-18CA-3780-1B437B56B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9DBBC-51A6-CB3F-8464-B4E8AAD46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FE61B-7018-D490-913C-1F9C7529A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40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C9324-0C32-ABD4-9C75-B2DD96CD7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085E32-5F68-FABA-032F-12ED435AC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1DA92-EE0E-FAFD-60E1-098D58B98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DAE6-8927-6EBA-DABC-7F4B4D1D8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639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1CD93-0806-5921-7A0E-02CEF4BF1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0C18DA-EDE6-D8E0-A162-61A954E90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924BBB-F282-7F2C-2CA0-E4C7AA4AD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6513C-349F-6FAD-EDD6-9B2126303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89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40F8-87AF-A7E7-7E3B-976BB399D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2EC630-981C-B89C-E0D9-8EC7D82F1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EF2D2-9FEB-EE69-0212-ECDC1373C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176E3-680E-E701-49CC-E191BAE91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152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965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932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416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9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798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497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238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439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11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14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14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CF544-732E-8CD8-B79C-5DA08BD9B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CCD7AC-36B4-A62E-8C7B-523BD5033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3FA72B-973E-5DA3-015F-741C1A4A5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B0D6C-827F-B1CA-CD2E-5EF006FEE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0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44581-6A5F-5CCA-B1EB-02D5D3627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FA8C4-F942-1801-746D-D0F8A2DF3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921615-B868-3CAB-8934-D4AFA8EC3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4A2A-D5D4-297A-F9D1-016305D7E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317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87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7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33C248A1-3969-A69E-C50D-C79D0F26C7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248" y="4690076"/>
            <a:ext cx="1568601" cy="45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6" name="Picture 2" descr="HAS green academy | University Info | 0 Masters in English ...">
            <a:extLst>
              <a:ext uri="{FF2B5EF4-FFF2-40B4-BE49-F238E27FC236}">
                <a16:creationId xmlns:a16="http://schemas.microsoft.com/office/drawing/2014/main" id="{14587263-F4B5-EAC8-DCC2-C21A1EC3E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603" y="4543381"/>
            <a:ext cx="839797" cy="6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BA847C-0D08-F9DE-557A-DDB65C2782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976" y="4495588"/>
            <a:ext cx="1178398" cy="69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607588" y="170100"/>
            <a:ext cx="4284000" cy="428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</a:t>
            </a:r>
            <a:r>
              <a:rPr lang="en-GB" noProof="0" err="1"/>
              <a:t>afbeelding</a:t>
            </a:r>
            <a:r>
              <a:rPr lang="en-GB" noProof="0"/>
              <a:t> wilt </a:t>
            </a:r>
            <a:r>
              <a:rPr lang="en-GB" noProof="0" err="1"/>
              <a:t>toevoegen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</a:t>
            </a:r>
            <a:r>
              <a:rPr lang="en-GB" noProof="0" err="1"/>
              <a:t>afbeelding</a:t>
            </a:r>
            <a:r>
              <a:rPr lang="en-GB" noProof="0"/>
              <a:t>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78944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</a:t>
            </a:r>
            <a:r>
              <a:rPr lang="en-GB" noProof="0" err="1"/>
              <a:t>afbeelding</a:t>
            </a:r>
            <a:r>
              <a:rPr lang="en-GB" noProof="0"/>
              <a:t>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33717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</a:t>
            </a:r>
            <a:r>
              <a:rPr lang="en-GB" noProof="0" err="1"/>
              <a:t>afbeelding</a:t>
            </a:r>
            <a:r>
              <a:rPr lang="en-GB" noProof="0"/>
              <a:t>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15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3507017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26"/>
          </p:nvPr>
        </p:nvSpPr>
        <p:spPr>
          <a:xfrm>
            <a:off x="6215589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7"/>
          </p:nvPr>
        </p:nvSpPr>
        <p:spPr>
          <a:xfrm>
            <a:off x="3364454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4059604" cy="298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</a:t>
            </a:r>
            <a:r>
              <a:rPr lang="en-GB" noProof="0" err="1"/>
              <a:t>afbeelding</a:t>
            </a:r>
            <a:r>
              <a:rPr lang="en-GB" noProof="0"/>
              <a:t>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74463"/>
            <a:ext cx="4060800" cy="298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</a:t>
            </a:r>
            <a:r>
              <a:rPr lang="en-GB" noProof="0" err="1"/>
              <a:t>afbeelding</a:t>
            </a:r>
            <a:r>
              <a:rPr lang="en-GB" noProof="0"/>
              <a:t>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8745" y="1107712"/>
            <a:ext cx="8274430" cy="33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</a:t>
            </a:r>
            <a:r>
              <a:rPr lang="en-GB" noProof="0" err="1"/>
              <a:t>afbeelding</a:t>
            </a:r>
            <a:r>
              <a:rPr lang="en-GB" noProof="0"/>
              <a:t> wilt </a:t>
            </a:r>
            <a:r>
              <a:rPr lang="en-GB" noProof="0" err="1"/>
              <a:t>toevoegen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5950" y="166688"/>
            <a:ext cx="4032000" cy="42903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</a:t>
            </a:r>
            <a:r>
              <a:rPr lang="en-GB" noProof="0" err="1"/>
              <a:t>afbeelding</a:t>
            </a:r>
            <a:r>
              <a:rPr lang="en-GB" noProof="0"/>
              <a:t>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59588" y="166688"/>
            <a:ext cx="4032000" cy="428966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</a:t>
            </a:r>
            <a:r>
              <a:rPr lang="en-GB" noProof="0" err="1"/>
              <a:t>afbeelding</a:t>
            </a:r>
            <a:r>
              <a:rPr lang="en-GB" noProof="0"/>
              <a:t> wilt </a:t>
            </a:r>
            <a:r>
              <a:rPr lang="en-GB" noProof="0" err="1"/>
              <a:t>toevoegen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</a:t>
            </a:r>
            <a:r>
              <a:rPr lang="en-GB" noProof="0" err="1"/>
              <a:t>afbeelding</a:t>
            </a:r>
            <a:r>
              <a:rPr lang="en-GB" noProof="0"/>
              <a:t>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white">
          <a:xfrm>
            <a:off x="561600" y="172641"/>
            <a:ext cx="8330400" cy="576832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98238" y="1365481"/>
            <a:ext cx="8394937" cy="30924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620713" y="1473200"/>
            <a:ext cx="8272462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</a:t>
            </a:r>
            <a:r>
              <a:rPr lang="en-GB" noProof="0" err="1"/>
              <a:t>afbeelding</a:t>
            </a:r>
            <a:r>
              <a:rPr lang="en-GB" noProof="0"/>
              <a:t>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sp>
        <p:nvSpPr>
          <p:cNvPr id="6" name="Tijdelijke aanduiding voor afbeelding 24"/>
          <p:cNvSpPr>
            <a:spLocks noGrp="1"/>
          </p:cNvSpPr>
          <p:nvPr>
            <p:ph type="pic" sz="quarter" idx="19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logo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9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logo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10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logo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11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logo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12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  <a:p>
            <a:pPr lvl="1"/>
            <a:r>
              <a:rPr lang="en-GB" noProof="0"/>
              <a:t>Tweede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Derde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Vierde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Vijfde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</a:t>
            </a:r>
            <a:r>
              <a:rPr lang="en-GB" noProof="0" err="1"/>
              <a:t>afbeelding</a:t>
            </a:r>
            <a:r>
              <a:rPr lang="en-GB" noProof="0"/>
              <a:t>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36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  <a:p>
            <a:pPr lvl="1"/>
            <a:r>
              <a:rPr lang="en-GB" noProof="0"/>
              <a:t>Tweede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Derde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858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  <a:p>
            <a:pPr lvl="1"/>
            <a:r>
              <a:rPr lang="en-GB" noProof="0"/>
              <a:t>Tweede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Derde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  <a:p>
            <a:pPr lvl="1"/>
            <a:r>
              <a:rPr lang="en-GB" noProof="0"/>
              <a:t>Tweede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Derde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8401" y="1474788"/>
            <a:ext cx="4051491" cy="298608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</a:t>
            </a:r>
            <a:r>
              <a:rPr lang="en-GB" noProof="0" err="1"/>
              <a:t>afbeelding</a:t>
            </a:r>
            <a:r>
              <a:rPr lang="en-GB" noProof="0"/>
              <a:t> wilt </a:t>
            </a:r>
            <a:r>
              <a:rPr lang="en-GB" noProof="0" err="1"/>
              <a:t>toevoegen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64830"/>
            <a:ext cx="4102100" cy="3097633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  <a:p>
            <a:pPr lvl="1"/>
            <a:r>
              <a:rPr lang="en-GB" noProof="0"/>
              <a:t>Tweede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Derde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73200"/>
            <a:ext cx="4102100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  <a:p>
            <a:pPr lvl="1"/>
            <a:r>
              <a:rPr lang="en-GB" noProof="0"/>
              <a:t>Tweede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Derde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sp>
        <p:nvSpPr>
          <p:cNvPr id="5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logo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16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logo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17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logo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18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op het pictogram </a:t>
            </a:r>
            <a:r>
              <a:rPr lang="en-GB" noProof="0" err="1"/>
              <a:t>als</a:t>
            </a:r>
            <a:r>
              <a:rPr lang="en-GB" noProof="0"/>
              <a:t> u </a:t>
            </a:r>
            <a:r>
              <a:rPr lang="en-GB" noProof="0" err="1"/>
              <a:t>een</a:t>
            </a:r>
            <a:r>
              <a:rPr lang="en-GB" noProof="0"/>
              <a:t> logo wilt </a:t>
            </a:r>
            <a:r>
              <a:rPr lang="en-GB" noProof="0" err="1"/>
              <a:t>toevoegen</a:t>
            </a:r>
            <a:endParaRPr lang="en-GB" noProof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2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28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61600" y="169210"/>
            <a:ext cx="8330400" cy="576832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501567" y="1368000"/>
            <a:ext cx="8391607" cy="30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err="1"/>
              <a:t>Klik</a:t>
            </a:r>
            <a:r>
              <a:rPr lang="en-GB" noProof="0"/>
              <a:t> om de </a:t>
            </a:r>
            <a:r>
              <a:rPr lang="en-GB" noProof="0" err="1"/>
              <a:t>modelstijlen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  <a:p>
            <a:pPr lvl="1"/>
            <a:r>
              <a:rPr lang="en-GB" noProof="0"/>
              <a:t>Tweede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Derde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Vierde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Vijfde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endParaRPr lang="en-GB" noProof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463600" y="4773600"/>
            <a:ext cx="468000" cy="123188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lnSpc>
                <a:spcPts val="900"/>
              </a:lnSpc>
              <a:defRPr lang="nl-NL" sz="800" smtClean="0">
                <a:latin typeface="Verdana" pitchFamily="34" charset="0"/>
              </a:defRPr>
            </a:lvl1pPr>
          </a:lstStyle>
          <a:p>
            <a:pPr algn="r"/>
            <a:fld id="{F25965E0-7062-474C-8671-DB3A3CE669B0}" type="slidenum">
              <a:rPr lang="en-GB" noProof="0" smtClean="0"/>
              <a:pPr algn="r"/>
              <a:t>‹nr.›</a:t>
            </a:fld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089AD-E274-715C-0016-BCA9DC91133D}"/>
              </a:ext>
            </a:extLst>
          </p:cNvPr>
          <p:cNvPicPr>
            <a:picLocks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</p:sldLayoutIdLst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400"/>
        </a:lnSpc>
        <a:spcBef>
          <a:spcPts val="11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400"/>
        </a:lnSpc>
        <a:spcBef>
          <a:spcPts val="9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629727-093B-0B4B-0A65-BCB87807D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874" y="2120854"/>
            <a:ext cx="2339340" cy="23393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nl-NL">
                <a:latin typeface="Verdana"/>
                <a:ea typeface="Verdana"/>
              </a:rPr>
              <a:t>Kennisprogramma Circulair Terreinbeheer</a:t>
            </a:r>
            <a:endParaRPr lang="en-GB"/>
          </a:p>
        </p:txBody>
      </p:sp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16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/>
          <a:stretch/>
        </p:blipFill>
        <p:spPr>
          <a:xfrm>
            <a:off x="2935358" y="2120875"/>
            <a:ext cx="2340000" cy="234000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20"/>
          </p:nvPr>
        </p:nvSpPr>
        <p:spPr>
          <a:xfrm>
            <a:off x="505855" y="830114"/>
            <a:ext cx="8385731" cy="330620"/>
          </a:xfrm>
        </p:spPr>
        <p:txBody>
          <a:bodyPr/>
          <a:lstStyle/>
          <a:p>
            <a:r>
              <a:rPr lang="nl-NL" sz="1600">
                <a:latin typeface="Verdana"/>
                <a:ea typeface="Verdana"/>
              </a:rPr>
              <a:t>Resultaten m.b.t. chemische kwaliteit en effecten van lokale bodemverbeteraars</a:t>
            </a:r>
            <a:endParaRPr lang="nl-NL" sz="1600" i="1">
              <a:latin typeface="Verdana"/>
              <a:ea typeface="Verdana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505854" y="1475484"/>
            <a:ext cx="8385731" cy="3306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NL" sz="1200">
                <a:latin typeface="Verdana"/>
                <a:ea typeface="Verdana"/>
              </a:rPr>
              <a:t>11 juni 2026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NL" sz="1200">
                <a:latin typeface="Verdana"/>
                <a:ea typeface="Verdana"/>
              </a:rPr>
              <a:t>Joop Spijker, René Rietra, Lotte Stokkermans, Gerard Korthals, m.m.v. Paul Römkens</a:t>
            </a:r>
            <a:endParaRPr lang="nl-NL" sz="1200">
              <a:ea typeface="Verdana" pitchFamily="34" charset="0"/>
            </a:endParaRPr>
          </a:p>
          <a:p>
            <a:pPr>
              <a:spcBef>
                <a:spcPts val="600"/>
              </a:spcBef>
            </a:pPr>
            <a:endParaRPr lang="nl-NL" sz="1600"/>
          </a:p>
        </p:txBody>
      </p:sp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9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11704" y="2120854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6078B0-FC4D-9477-38B7-2A1E44A00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4146698"/>
            <a:ext cx="8294084" cy="340242"/>
          </a:xfrm>
        </p:spPr>
        <p:txBody>
          <a:bodyPr/>
          <a:lstStyle/>
          <a:p>
            <a:r>
              <a:rPr lang="en-GB"/>
              <a:t>In </a:t>
            </a:r>
            <a:r>
              <a:rPr lang="en-GB" err="1"/>
              <a:t>praktijk</a:t>
            </a:r>
            <a:r>
              <a:rPr lang="en-GB"/>
              <a:t> </a:t>
            </a:r>
            <a:r>
              <a:rPr lang="en-GB" err="1"/>
              <a:t>vaak</a:t>
            </a:r>
            <a:r>
              <a:rPr lang="en-GB"/>
              <a:t> </a:t>
            </a:r>
            <a:r>
              <a:rPr lang="en-GB" err="1"/>
              <a:t>meer</a:t>
            </a:r>
            <a:r>
              <a:rPr lang="en-GB"/>
              <a:t> </a:t>
            </a:r>
            <a:r>
              <a:rPr lang="en-GB" err="1"/>
              <a:t>bodemorganische</a:t>
            </a:r>
            <a:r>
              <a:rPr lang="en-GB"/>
              <a:t> </a:t>
            </a:r>
            <a:r>
              <a:rPr lang="en-GB" err="1"/>
              <a:t>stof</a:t>
            </a:r>
            <a:r>
              <a:rPr lang="en-GB"/>
              <a:t> </a:t>
            </a:r>
            <a:r>
              <a:rPr lang="en-GB" err="1"/>
              <a:t>bij</a:t>
            </a:r>
            <a:r>
              <a:rPr lang="en-GB"/>
              <a:t> </a:t>
            </a:r>
            <a:r>
              <a:rPr lang="en-GB" err="1"/>
              <a:t>gebruik</a:t>
            </a:r>
            <a:r>
              <a:rPr lang="en-GB"/>
              <a:t> bokashi</a:t>
            </a:r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A30B5-9D9D-4259-A2E5-F0170212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Verdana"/>
                <a:ea typeface="Verdana"/>
              </a:rPr>
              <a:t>Bodemorganische stof na 5 jaar bij 11 locaties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66E96-4A2A-EDC2-9F10-62C468993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10</a:t>
            </a:fld>
            <a:endParaRPr lang="nl-NL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4ADEF4B-5BA8-2273-CB11-C29CFD947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175914"/>
              </p:ext>
            </p:extLst>
          </p:nvPr>
        </p:nvGraphicFramePr>
        <p:xfrm>
          <a:off x="559451" y="1074770"/>
          <a:ext cx="472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 descr="A person holding a knife with dirt on the ground&#10;&#10;AI-generated content may be incorrect.">
            <a:extLst>
              <a:ext uri="{FF2B5EF4-FFF2-40B4-BE49-F238E27FC236}">
                <a16:creationId xmlns:a16="http://schemas.microsoft.com/office/drawing/2014/main" id="{CE510FBC-B5C2-672B-FDD9-E6D131D2F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3997" y="1404595"/>
            <a:ext cx="2638603" cy="1978952"/>
          </a:xfrm>
          <a:prstGeom prst="rect">
            <a:avLst/>
          </a:prstGeom>
        </p:spPr>
      </p:pic>
      <p:pic>
        <p:nvPicPr>
          <p:cNvPr id="13" name="Picture 12" descr="A person holding a bucket with dirt&#10;&#10;AI-generated content may be incorrect.">
            <a:extLst>
              <a:ext uri="{FF2B5EF4-FFF2-40B4-BE49-F238E27FC236}">
                <a16:creationId xmlns:a16="http://schemas.microsoft.com/office/drawing/2014/main" id="{93C7B5B9-AFE9-570C-C4F9-E8BF2B529C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5220" y="1404595"/>
            <a:ext cx="2638605" cy="19789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78D995-0DF7-20A4-F3DB-5AED1DC16496}"/>
              </a:ext>
            </a:extLst>
          </p:cNvPr>
          <p:cNvSpPr txBox="1"/>
          <p:nvPr/>
        </p:nvSpPr>
        <p:spPr>
          <a:xfrm>
            <a:off x="6760126" y="790900"/>
            <a:ext cx="809837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>
                <a:latin typeface="Verdana" pitchFamily="34" charset="0"/>
              </a:rPr>
              <a:t>BB53M</a:t>
            </a:r>
            <a:endParaRPr lang="nl-NL" sz="1400" err="1">
              <a:latin typeface="Verdana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923362-7022-77A4-C61D-995077ADEEC8}"/>
              </a:ext>
            </a:extLst>
          </p:cNvPr>
          <p:cNvSpPr txBox="1"/>
          <p:nvPr/>
        </p:nvSpPr>
        <p:spPr>
          <a:xfrm>
            <a:off x="5950289" y="3778679"/>
            <a:ext cx="118248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err="1">
                <a:latin typeface="Verdana" pitchFamily="34" charset="0"/>
              </a:rPr>
              <a:t>behandeld</a:t>
            </a:r>
            <a:endParaRPr lang="nl-NL" sz="1400" err="1"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2B2BF8-650A-3BDD-F538-F41F276FD04C}"/>
              </a:ext>
            </a:extLst>
          </p:cNvPr>
          <p:cNvSpPr txBox="1"/>
          <p:nvPr/>
        </p:nvSpPr>
        <p:spPr>
          <a:xfrm>
            <a:off x="7351369" y="3775747"/>
            <a:ext cx="118248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err="1">
                <a:latin typeface="Verdana" pitchFamily="34" charset="0"/>
              </a:rPr>
              <a:t>referentie</a:t>
            </a:r>
            <a:endParaRPr lang="nl-NL" sz="1400" err="1">
              <a:latin typeface="Verdana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537744-756A-6CB4-25E7-96103D4DB251}"/>
              </a:ext>
            </a:extLst>
          </p:cNvPr>
          <p:cNvCxnSpPr/>
          <p:nvPr/>
        </p:nvCxnSpPr>
        <p:spPr>
          <a:xfrm>
            <a:off x="3104869" y="887104"/>
            <a:ext cx="0" cy="300251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74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13EEC-986B-6406-CA13-58423D547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800" y="1025550"/>
            <a:ext cx="8700136" cy="3092400"/>
          </a:xfrm>
        </p:spPr>
        <p:txBody>
          <a:bodyPr/>
          <a:lstStyle/>
          <a:p>
            <a:pPr marL="252095" indent="-252095"/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Geen 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verschil</a:t>
            </a:r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tussen</a:t>
            </a:r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 compost of bokashi 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voor</a:t>
            </a:r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 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bodem</a:t>
            </a:r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 OS in 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veldproef</a:t>
            </a:r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.</a:t>
            </a:r>
          </a:p>
          <a:p>
            <a:pPr marL="252095" indent="-252095"/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In diverse 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onderzoeken</a:t>
            </a:r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 is 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beperkte</a:t>
            </a:r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toename</a:t>
            </a:r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bodem</a:t>
            </a:r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 OS 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gehalte</a:t>
            </a:r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na</a:t>
            </a:r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 4 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jaar</a:t>
            </a:r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 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bij</a:t>
            </a:r>
            <a:r>
              <a:rPr lang="en-US" dirty="0">
                <a:highlight>
                  <a:srgbClr val="FFFFFF"/>
                </a:highlight>
                <a:latin typeface="Verdana"/>
                <a:ea typeface="Verdana"/>
              </a:rPr>
              <a:t> alle </a:t>
            </a:r>
            <a:r>
              <a:rPr lang="en-US" dirty="0" err="1">
                <a:highlight>
                  <a:srgbClr val="FFFFFF"/>
                </a:highlight>
                <a:latin typeface="Verdana"/>
                <a:ea typeface="Verdana"/>
              </a:rPr>
              <a:t>bodemverbeteraars</a:t>
            </a:r>
            <a:endParaRPr lang="en-US" dirty="0">
              <a:highlight>
                <a:srgbClr val="FFFFFF"/>
              </a:highlight>
              <a:ea typeface="Verdana" pitchFamily="34" charset="0"/>
            </a:endParaRPr>
          </a:p>
          <a:p>
            <a:pPr marL="252095" indent="-252095"/>
            <a:r>
              <a:rPr lang="en-US" dirty="0">
                <a:latin typeface="Verdana"/>
                <a:ea typeface="Verdana"/>
              </a:rPr>
              <a:t>In bokashi </a:t>
            </a:r>
            <a:r>
              <a:rPr lang="en-US" dirty="0" err="1">
                <a:latin typeface="Verdana"/>
                <a:ea typeface="Verdana"/>
              </a:rPr>
              <a:t>veel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labiele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organische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stof</a:t>
            </a:r>
            <a:r>
              <a:rPr lang="en-US" dirty="0">
                <a:latin typeface="Verdana"/>
                <a:ea typeface="Verdana"/>
              </a:rPr>
              <a:t> die </a:t>
            </a:r>
            <a:r>
              <a:rPr lang="en-US" dirty="0" err="1">
                <a:latin typeface="Verdana"/>
                <a:ea typeface="Verdana"/>
              </a:rPr>
              <a:t>snel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afbreekt</a:t>
            </a:r>
            <a:r>
              <a:rPr lang="en-US" dirty="0">
                <a:latin typeface="Verdana"/>
                <a:ea typeface="Verdana"/>
              </a:rPr>
              <a:t> in </a:t>
            </a:r>
            <a:r>
              <a:rPr lang="en-US" dirty="0" err="1">
                <a:latin typeface="Verdana"/>
                <a:ea typeface="Verdana"/>
              </a:rPr>
              <a:t>bodem</a:t>
            </a:r>
            <a:r>
              <a:rPr lang="en-US" dirty="0">
                <a:latin typeface="Verdana"/>
                <a:ea typeface="Verdana"/>
              </a:rPr>
              <a:t>.</a:t>
            </a:r>
            <a:endParaRPr lang="nl-NL" dirty="0">
              <a:highlight>
                <a:srgbClr val="FFFF00"/>
              </a:highlight>
              <a:latin typeface="Verdana"/>
              <a:ea typeface="Verdana"/>
            </a:endParaRPr>
          </a:p>
          <a:p>
            <a:pPr marL="252095" indent="-252095"/>
            <a:endParaRPr lang="en-US" dirty="0">
              <a:highlight>
                <a:srgbClr val="FFFFFF"/>
              </a:highlight>
              <a:ea typeface="Verdana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84D56-4F4D-5B5A-592A-AF7FC18A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Organische </a:t>
            </a:r>
            <a:r>
              <a:rPr lang="en-US" err="1">
                <a:latin typeface="Verdana"/>
                <a:ea typeface="Verdana"/>
              </a:rPr>
              <a:t>stof</a:t>
            </a:r>
            <a:r>
              <a:rPr lang="en-US">
                <a:latin typeface="Verdana"/>
                <a:ea typeface="Verdana"/>
              </a:rPr>
              <a:t> (OS) – </a:t>
            </a:r>
            <a:r>
              <a:rPr lang="en-US" err="1">
                <a:latin typeface="Verdana"/>
                <a:ea typeface="Verdana"/>
              </a:rPr>
              <a:t>conclusies</a:t>
            </a:r>
            <a:r>
              <a:rPr lang="en-US">
                <a:latin typeface="Verdana"/>
                <a:ea typeface="Verdana"/>
              </a:rPr>
              <a:t> </a:t>
            </a:r>
            <a:endParaRPr lang="nl-NL">
              <a:latin typeface="Verdana"/>
              <a:ea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D85C6-3E02-D827-C99E-42CC56C51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6533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13EEC-986B-6406-CA13-58423D547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600" y="887124"/>
            <a:ext cx="8395200" cy="482400"/>
          </a:xfrm>
        </p:spPr>
        <p:txBody>
          <a:bodyPr/>
          <a:lstStyle/>
          <a:p>
            <a:pPr marL="252095" indent="-252095"/>
            <a:r>
              <a:rPr lang="en-US" dirty="0" err="1">
                <a:latin typeface="Verdana"/>
                <a:ea typeface="Verdana"/>
              </a:rPr>
              <a:t>Meststoffen</a:t>
            </a:r>
            <a:r>
              <a:rPr lang="en-US" dirty="0">
                <a:latin typeface="Verdana"/>
                <a:ea typeface="Verdana"/>
              </a:rPr>
              <a:t>/</a:t>
            </a:r>
            <a:r>
              <a:rPr lang="en-US" dirty="0" err="1">
                <a:latin typeface="Verdana"/>
                <a:ea typeface="Verdana"/>
              </a:rPr>
              <a:t>bodemverbeteraars</a:t>
            </a:r>
            <a:r>
              <a:rPr lang="en-US" dirty="0">
                <a:latin typeface="Verdana"/>
                <a:ea typeface="Verdana"/>
              </a:rPr>
              <a:t>: wat is de </a:t>
            </a:r>
            <a:r>
              <a:rPr lang="en-US" dirty="0" err="1">
                <a:latin typeface="Verdana"/>
                <a:ea typeface="Verdana"/>
              </a:rPr>
              <a:t>werkingscoefficient</a:t>
            </a:r>
            <a:r>
              <a:rPr lang="en-US" dirty="0">
                <a:latin typeface="Verdana"/>
                <a:ea typeface="Verdana"/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84D56-4F4D-5B5A-592A-AF7FC18A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Landbouwkundige</a:t>
            </a:r>
            <a:r>
              <a:rPr lang="en-US"/>
              <a:t> </a:t>
            </a:r>
            <a:r>
              <a:rPr lang="en-US" err="1"/>
              <a:t>waarde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D85C6-3E02-D827-C99E-42CC56C51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12</a:t>
            </a:fld>
            <a:endParaRPr lang="en-GB" noProof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2C7964-1DB7-4012-D5C9-4D4CD9DF9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05650"/>
              </p:ext>
            </p:extLst>
          </p:nvPr>
        </p:nvGraphicFramePr>
        <p:xfrm>
          <a:off x="561600" y="1369524"/>
          <a:ext cx="7749129" cy="16854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703712">
                  <a:extLst>
                    <a:ext uri="{9D8B030D-6E8A-4147-A177-3AD203B41FA5}">
                      <a16:colId xmlns:a16="http://schemas.microsoft.com/office/drawing/2014/main" val="1402449243"/>
                    </a:ext>
                  </a:extLst>
                </a:gridCol>
                <a:gridCol w="1724362">
                  <a:extLst>
                    <a:ext uri="{9D8B030D-6E8A-4147-A177-3AD203B41FA5}">
                      <a16:colId xmlns:a16="http://schemas.microsoft.com/office/drawing/2014/main" val="518706209"/>
                    </a:ext>
                  </a:extLst>
                </a:gridCol>
                <a:gridCol w="1393827">
                  <a:extLst>
                    <a:ext uri="{9D8B030D-6E8A-4147-A177-3AD203B41FA5}">
                      <a16:colId xmlns:a16="http://schemas.microsoft.com/office/drawing/2014/main" val="1855184119"/>
                    </a:ext>
                  </a:extLst>
                </a:gridCol>
                <a:gridCol w="1927228">
                  <a:extLst>
                    <a:ext uri="{9D8B030D-6E8A-4147-A177-3AD203B41FA5}">
                      <a16:colId xmlns:a16="http://schemas.microsoft.com/office/drawing/2014/main" val="3121032636"/>
                    </a:ext>
                  </a:extLst>
                </a:gridCol>
              </a:tblGrid>
              <a:tr h="273879"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chemeClr val="bg1"/>
                          </a:solidFill>
                        </a:rPr>
                        <a:t>Aantal</a:t>
                      </a:r>
                    </a:p>
                    <a:p>
                      <a:pPr algn="ctr"/>
                      <a:r>
                        <a:rPr lang="en-GB" sz="1000">
                          <a:solidFill>
                            <a:schemeClr val="bg1"/>
                          </a:solidFill>
                        </a:rPr>
                        <a:t>velden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chemeClr val="bg1"/>
                          </a:solidFill>
                        </a:rPr>
                        <a:t>Aantal jaren</a:t>
                      </a:r>
                      <a:endParaRPr lang="nl-NL" sz="10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chemeClr val="bg1"/>
                          </a:solidFill>
                        </a:rPr>
                        <a:t>Hoeveel </a:t>
                      </a:r>
                    </a:p>
                    <a:p>
                      <a:pPr algn="ctr"/>
                      <a:r>
                        <a:rPr lang="en-GB" sz="1000">
                          <a:solidFill>
                            <a:schemeClr val="bg1"/>
                          </a:solidFill>
                        </a:rPr>
                        <a:t>t/ha/jaar</a:t>
                      </a:r>
                      <a:endParaRPr lang="nl-NL" sz="10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929469"/>
                  </a:ext>
                </a:extLst>
              </a:tr>
              <a:tr h="341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OMAB/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Bovendeert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2022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l-NL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l-NL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l-NL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5440462"/>
                  </a:ext>
                </a:extLst>
              </a:tr>
              <a:tr h="31805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Van der Sloot 2024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l-NL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l-NL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l-NL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1863965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Dassen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et al. 2025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l-NL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l-NL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10 a 15</a:t>
                      </a:r>
                      <a:endParaRPr lang="nl-NL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518338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Huidige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onderzoek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 (1)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 (5)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10-50 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8423929"/>
                  </a:ext>
                </a:extLst>
              </a:tr>
            </a:tbl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1687D41-1648-04BB-C235-9DBE43750F53}"/>
              </a:ext>
            </a:extLst>
          </p:cNvPr>
          <p:cNvSpPr txBox="1">
            <a:spLocks/>
          </p:cNvSpPr>
          <p:nvPr/>
        </p:nvSpPr>
        <p:spPr bwMode="auto">
          <a:xfrm>
            <a:off x="396000" y="3459765"/>
            <a:ext cx="8352000" cy="43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600" dirty="0" err="1"/>
              <a:t>Relevante</a:t>
            </a:r>
            <a:r>
              <a:rPr lang="en-US" sz="5600" dirty="0"/>
              <a:t> N-</a:t>
            </a:r>
            <a:r>
              <a:rPr lang="en-US" sz="5600" dirty="0" err="1"/>
              <a:t>werkingscoëfficiënt</a:t>
            </a:r>
            <a:r>
              <a:rPr lang="en-US" sz="5600" dirty="0"/>
              <a:t> </a:t>
            </a:r>
            <a:r>
              <a:rPr lang="en-US" sz="5600" dirty="0" err="1"/>
              <a:t>meetbaar</a:t>
            </a:r>
            <a:r>
              <a:rPr lang="en-US" sz="5600" dirty="0"/>
              <a:t>: over </a:t>
            </a:r>
            <a:r>
              <a:rPr lang="en-US" sz="5600" dirty="0" err="1"/>
              <a:t>een</a:t>
            </a:r>
            <a:r>
              <a:rPr lang="en-US" sz="5600" dirty="0"/>
              <a:t> </a:t>
            </a:r>
            <a:r>
              <a:rPr lang="en-US" sz="5600" dirty="0" err="1"/>
              <a:t>cumulatieve</a:t>
            </a:r>
            <a:r>
              <a:rPr lang="en-US" sz="5600" dirty="0"/>
              <a:t> </a:t>
            </a:r>
            <a:r>
              <a:rPr lang="en-US" sz="5600" dirty="0" err="1"/>
              <a:t>periode</a:t>
            </a:r>
            <a:r>
              <a:rPr lang="en-US" sz="5600" dirty="0"/>
              <a:t> van </a:t>
            </a:r>
            <a:r>
              <a:rPr lang="en-US" sz="5600" dirty="0" err="1"/>
              <a:t>drie</a:t>
            </a:r>
            <a:r>
              <a:rPr lang="en-US" sz="5600" dirty="0"/>
              <a:t> </a:t>
            </a:r>
            <a:r>
              <a:rPr lang="en-US" sz="5600" dirty="0" err="1"/>
              <a:t>jaar</a:t>
            </a:r>
            <a:endParaRPr lang="en-US" sz="5600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4800" dirty="0"/>
              <a:t>6-33% </a:t>
            </a:r>
            <a:r>
              <a:rPr lang="en-US" sz="4800" dirty="0" err="1"/>
              <a:t>bij</a:t>
            </a:r>
            <a:r>
              <a:rPr lang="en-US" sz="4800" dirty="0"/>
              <a:t> bokashi </a:t>
            </a:r>
            <a:r>
              <a:rPr lang="en-US" sz="4800" dirty="0" err="1"/>
              <a:t>maaisel</a:t>
            </a:r>
            <a:r>
              <a:rPr lang="en-US" sz="4800" dirty="0"/>
              <a:t>, -2 </a:t>
            </a:r>
            <a:r>
              <a:rPr lang="en-US" sz="4800" dirty="0" err="1"/>
              <a:t>bij</a:t>
            </a:r>
            <a:r>
              <a:rPr lang="en-US" sz="4800" dirty="0"/>
              <a:t> bokashi </a:t>
            </a:r>
            <a:r>
              <a:rPr lang="en-US" sz="4800" dirty="0" err="1"/>
              <a:t>blad</a:t>
            </a:r>
            <a:r>
              <a:rPr lang="en-US" sz="4800" dirty="0"/>
              <a:t>, 2% </a:t>
            </a:r>
            <a:r>
              <a:rPr lang="en-US" sz="4800" dirty="0" err="1"/>
              <a:t>bij</a:t>
            </a:r>
            <a:r>
              <a:rPr lang="en-US" sz="4800" dirty="0"/>
              <a:t> </a:t>
            </a:r>
            <a:r>
              <a:rPr lang="en-US" sz="4800" dirty="0" err="1"/>
              <a:t>groencompost</a:t>
            </a:r>
            <a:endParaRPr lang="en-US" sz="4800" dirty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600" dirty="0" err="1"/>
              <a:t>Huidige</a:t>
            </a:r>
            <a:r>
              <a:rPr lang="en-US" sz="5600" dirty="0"/>
              <a:t> </a:t>
            </a:r>
            <a:r>
              <a:rPr lang="en-US" sz="5600" dirty="0" err="1"/>
              <a:t>wettelijke</a:t>
            </a:r>
            <a:r>
              <a:rPr lang="en-US" sz="5600" dirty="0"/>
              <a:t> </a:t>
            </a:r>
            <a:r>
              <a:rPr lang="en-US" sz="5600" dirty="0" err="1"/>
              <a:t>systeem</a:t>
            </a:r>
            <a:r>
              <a:rPr lang="en-US" sz="5600" dirty="0"/>
              <a:t> </a:t>
            </a:r>
            <a:r>
              <a:rPr lang="en-US" sz="5600" dirty="0" err="1"/>
              <a:t>kent</a:t>
            </a:r>
            <a:r>
              <a:rPr lang="en-US" sz="5600" dirty="0"/>
              <a:t> </a:t>
            </a:r>
            <a:r>
              <a:rPr lang="en-US" sz="5600" dirty="0" err="1"/>
              <a:t>alleen</a:t>
            </a:r>
            <a:r>
              <a:rPr lang="en-US" sz="5600" dirty="0"/>
              <a:t> de N-</a:t>
            </a:r>
            <a:r>
              <a:rPr lang="en-US" sz="5600" dirty="0" err="1"/>
              <a:t>werking</a:t>
            </a:r>
            <a:r>
              <a:rPr lang="en-US" sz="5600" dirty="0"/>
              <a:t> in het 1</a:t>
            </a:r>
            <a:r>
              <a:rPr lang="en-US" sz="5600" baseline="30000" dirty="0"/>
              <a:t>e</a:t>
            </a:r>
            <a:r>
              <a:rPr lang="en-US" sz="5600" dirty="0"/>
              <a:t> </a:t>
            </a:r>
            <a:r>
              <a:rPr lang="en-US" sz="5600" dirty="0" err="1"/>
              <a:t>jaar</a:t>
            </a:r>
            <a:r>
              <a:rPr lang="en-US" sz="5600" dirty="0"/>
              <a:t> van </a:t>
            </a:r>
            <a:r>
              <a:rPr lang="en-US" sz="5600" dirty="0" err="1"/>
              <a:t>toepassing</a:t>
            </a:r>
            <a:r>
              <a:rPr lang="en-US" sz="5600" dirty="0"/>
              <a:t>. 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5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D63F3C-4024-86F4-3D08-85CD6208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Bodemfysische</a:t>
            </a:r>
            <a:r>
              <a:rPr lang="en-US" dirty="0"/>
              <a:t> </a:t>
            </a:r>
            <a:r>
              <a:rPr lang="en-US" dirty="0" err="1"/>
              <a:t>eigenschappen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A1679-76AF-9302-0A48-EFFB67398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3600" y="4773600"/>
            <a:ext cx="468000" cy="123188"/>
          </a:xfrm>
        </p:spPr>
        <p:txBody>
          <a:bodyPr wrap="square">
            <a:normAutofit/>
          </a:bodyPr>
          <a:lstStyle/>
          <a:p>
            <a:pPr algn="r">
              <a:spcAft>
                <a:spcPts val="600"/>
              </a:spcAft>
            </a:pPr>
            <a:fld id="{F25965E0-7062-474C-8671-DB3A3CE669B0}" type="slidenum">
              <a:rPr lang="en-GB" noProof="0" smtClean="0"/>
              <a:pPr algn="r">
                <a:spcAft>
                  <a:spcPts val="600"/>
                </a:spcAft>
              </a:pPr>
              <a:t>13</a:t>
            </a:fld>
            <a:endParaRPr lang="en-GB" noProof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789E8-209C-2775-9CF5-DFF667C2D4E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561599" y="936541"/>
            <a:ext cx="6542585" cy="1635209"/>
          </a:xfrm>
        </p:spPr>
        <p:txBody>
          <a:bodyPr anchor="t">
            <a:normAutofit fontScale="92500"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kern="1200" dirty="0" err="1"/>
              <a:t>Hypothese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kern="1200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stof</a:t>
            </a:r>
            <a:r>
              <a:rPr lang="en-US" dirty="0"/>
              <a:t> </a:t>
            </a:r>
            <a:r>
              <a:rPr lang="en-US" dirty="0" err="1"/>
              <a:t>toediening</a:t>
            </a:r>
            <a:r>
              <a:rPr lang="en-US" dirty="0"/>
              <a:t> </a:t>
            </a:r>
            <a:r>
              <a:rPr lang="en-US" dirty="0" err="1"/>
              <a:t>leidt</a:t>
            </a:r>
            <a:r>
              <a:rPr lang="en-US" dirty="0"/>
              <a:t> tot: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/>
              <a:t>1. </a:t>
            </a:r>
            <a:r>
              <a:rPr lang="en-US" dirty="0" err="1"/>
              <a:t>Lagere</a:t>
            </a:r>
            <a:r>
              <a:rPr lang="en-US" dirty="0"/>
              <a:t> </a:t>
            </a:r>
            <a:r>
              <a:rPr lang="en-US" dirty="0" err="1"/>
              <a:t>bulkdichtheid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/>
              <a:t>2. Hoger </a:t>
            </a:r>
            <a:r>
              <a:rPr lang="en-US" dirty="0" err="1"/>
              <a:t>watervasthoudend</a:t>
            </a:r>
            <a:r>
              <a:rPr lang="en-US" dirty="0"/>
              <a:t> </a:t>
            </a:r>
            <a:r>
              <a:rPr lang="en-US" dirty="0" err="1"/>
              <a:t>vermogen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/>
              <a:t>3. </a:t>
            </a:r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doorlatendheid</a:t>
            </a:r>
            <a:endParaRPr lang="en-US" kern="1200" dirty="0"/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kern="1200" dirty="0"/>
          </a:p>
        </p:txBody>
      </p:sp>
      <p:pic>
        <p:nvPicPr>
          <p:cNvPr id="7" name="Picture 6" descr="A group of round metal containers with dirt in them&#10;&#10;AI-generated content may be incorrect.">
            <a:extLst>
              <a:ext uri="{FF2B5EF4-FFF2-40B4-BE49-F238E27FC236}">
                <a16:creationId xmlns:a16="http://schemas.microsoft.com/office/drawing/2014/main" id="{3E19A668-7D40-B997-E0F3-E68EE6F45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86589" y="2714696"/>
            <a:ext cx="2749041" cy="2061781"/>
          </a:xfrm>
          <a:prstGeom prst="rect">
            <a:avLst/>
          </a:prstGeom>
        </p:spPr>
      </p:pic>
      <p:pic>
        <p:nvPicPr>
          <p:cNvPr id="9" name="Picture 8" descr="A round black objects in a blue container&#10;&#10;AI-generated content may be incorrect.">
            <a:extLst>
              <a:ext uri="{FF2B5EF4-FFF2-40B4-BE49-F238E27FC236}">
                <a16:creationId xmlns:a16="http://schemas.microsoft.com/office/drawing/2014/main" id="{CD2AC864-B56C-23ED-2D9E-5E304F2519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66588" y="2725259"/>
            <a:ext cx="2749042" cy="2061780"/>
          </a:xfrm>
          <a:prstGeom prst="rect">
            <a:avLst/>
          </a:prstGeom>
        </p:spPr>
      </p:pic>
      <p:pic>
        <p:nvPicPr>
          <p:cNvPr id="12" name="Picture 11" descr="A field of plants with a large field of plants&#10;&#10;AI-generated content may be incorrect.">
            <a:extLst>
              <a:ext uri="{FF2B5EF4-FFF2-40B4-BE49-F238E27FC236}">
                <a16:creationId xmlns:a16="http://schemas.microsoft.com/office/drawing/2014/main" id="{86A816CA-3BE1-AFDC-FD6A-F4532A70BC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3"/>
          <a:stretch>
            <a:fillRect/>
          </a:stretch>
        </p:blipFill>
        <p:spPr>
          <a:xfrm>
            <a:off x="1824939" y="2368800"/>
            <a:ext cx="2027060" cy="2774698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03484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F5139-33AC-BE30-6F14-672363EFE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BB673-A3A2-9B0F-EF68-689EE095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 wrap="square" anchor="ctr">
            <a:normAutofit fontScale="90000"/>
          </a:bodyPr>
          <a:lstStyle/>
          <a:p>
            <a:r>
              <a:rPr lang="en-US" dirty="0" err="1"/>
              <a:t>Bodemfysische</a:t>
            </a:r>
            <a:r>
              <a:rPr lang="en-US" dirty="0"/>
              <a:t> </a:t>
            </a:r>
            <a:r>
              <a:rPr lang="en-US" dirty="0" err="1"/>
              <a:t>eigenschappen</a:t>
            </a:r>
            <a:r>
              <a:rPr lang="en-US" dirty="0"/>
              <a:t>: </a:t>
            </a:r>
            <a:r>
              <a:rPr lang="en-US" dirty="0" err="1"/>
              <a:t>droge</a:t>
            </a:r>
            <a:r>
              <a:rPr lang="en-US" dirty="0"/>
              <a:t> </a:t>
            </a:r>
            <a:r>
              <a:rPr lang="en-US" dirty="0" err="1"/>
              <a:t>bulkdichtheid</a:t>
            </a:r>
            <a:r>
              <a:rPr lang="en-US" dirty="0"/>
              <a:t>    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72998-6205-3654-D2BF-6D24B94579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3600" y="4773600"/>
            <a:ext cx="468000" cy="123188"/>
          </a:xfrm>
        </p:spPr>
        <p:txBody>
          <a:bodyPr wrap="square">
            <a:normAutofit/>
          </a:bodyPr>
          <a:lstStyle/>
          <a:p>
            <a:pPr algn="r">
              <a:spcAft>
                <a:spcPts val="600"/>
              </a:spcAft>
            </a:pPr>
            <a:fld id="{F25965E0-7062-474C-8671-DB3A3CE669B0}" type="slidenum">
              <a:rPr lang="en-GB" noProof="0" smtClean="0"/>
              <a:pPr algn="r">
                <a:spcAft>
                  <a:spcPts val="600"/>
                </a:spcAft>
              </a:pPr>
              <a:t>14</a:t>
            </a:fld>
            <a:endParaRPr lang="en-GB" noProof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C2F02D-0BA3-DF0D-C791-1E5546F4C34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507819" y="796907"/>
            <a:ext cx="3493566" cy="516701"/>
          </a:xfrm>
        </p:spPr>
        <p:txBody>
          <a:bodyPr anchor="t"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err="1"/>
              <a:t>Veldproef</a:t>
            </a:r>
            <a:r>
              <a:rPr lang="en-US" kern="1200"/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kern="120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5106D5A-A928-B0A9-F620-FCF23663E7BD}"/>
              </a:ext>
            </a:extLst>
          </p:cNvPr>
          <p:cNvSpPr txBox="1">
            <a:spLocks/>
          </p:cNvSpPr>
          <p:nvPr/>
        </p:nvSpPr>
        <p:spPr bwMode="auto">
          <a:xfrm>
            <a:off x="561600" y="4196768"/>
            <a:ext cx="7381753" cy="57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Veel </a:t>
            </a:r>
            <a:r>
              <a:rPr lang="en-US" dirty="0" err="1"/>
              <a:t>variatie</a:t>
            </a:r>
            <a:r>
              <a:rPr lang="en-US" dirty="0"/>
              <a:t> per </a:t>
            </a:r>
            <a:r>
              <a:rPr lang="en-US" dirty="0" err="1"/>
              <a:t>behandeling</a:t>
            </a:r>
            <a:r>
              <a:rPr lang="en-US" dirty="0"/>
              <a:t>: significant effect van </a:t>
            </a:r>
            <a:r>
              <a:rPr lang="en-US" dirty="0" err="1"/>
              <a:t>bodemverbeteraars</a:t>
            </a:r>
            <a:r>
              <a:rPr lang="en-US" dirty="0"/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F9A21C-88C9-5860-D1C3-3D3E63A5E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76" y="1288868"/>
            <a:ext cx="8447417" cy="256576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17C0B9-099D-71EF-BB98-247C3C5333B1}"/>
              </a:ext>
            </a:extLst>
          </p:cNvPr>
          <p:cNvCxnSpPr/>
          <p:nvPr/>
        </p:nvCxnSpPr>
        <p:spPr>
          <a:xfrm>
            <a:off x="954594" y="3844584"/>
            <a:ext cx="1240971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984B4C-CF9E-F319-5489-CD02CA89E928}"/>
              </a:ext>
            </a:extLst>
          </p:cNvPr>
          <p:cNvCxnSpPr>
            <a:cxnSpLocks/>
          </p:cNvCxnSpPr>
          <p:nvPr/>
        </p:nvCxnSpPr>
        <p:spPr>
          <a:xfrm flipV="1">
            <a:off x="2493667" y="3844584"/>
            <a:ext cx="2786742" cy="1004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79C6DE-076E-E202-2427-276A9501B842}"/>
              </a:ext>
            </a:extLst>
          </p:cNvPr>
          <p:cNvSpPr txBox="1"/>
          <p:nvPr/>
        </p:nvSpPr>
        <p:spPr>
          <a:xfrm>
            <a:off x="1336819" y="3794725"/>
            <a:ext cx="2988319" cy="286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800">
                <a:latin typeface="Verdana" pitchFamily="34" charset="0"/>
              </a:rPr>
              <a:t>Ref		</a:t>
            </a:r>
            <a:r>
              <a:rPr lang="en-US" sz="800" err="1">
                <a:latin typeface="Verdana" pitchFamily="34" charset="0"/>
              </a:rPr>
              <a:t>Bodemverbeteraar</a:t>
            </a:r>
            <a:endParaRPr lang="nl-NL" sz="800" err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6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3BCD-C268-CB05-58B6-A913BE10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3079F5-B8F9-536E-32EA-A82E3DBA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 wrap="square" anchor="ctr">
            <a:normAutofit fontScale="90000"/>
          </a:bodyPr>
          <a:lstStyle/>
          <a:p>
            <a:r>
              <a:rPr lang="en-US" dirty="0" err="1"/>
              <a:t>Bodemfysische</a:t>
            </a:r>
            <a:r>
              <a:rPr lang="en-US" dirty="0"/>
              <a:t> </a:t>
            </a:r>
            <a:r>
              <a:rPr lang="en-US" dirty="0" err="1"/>
              <a:t>eigenschappen</a:t>
            </a:r>
            <a:r>
              <a:rPr lang="en-US" dirty="0"/>
              <a:t>: </a:t>
            </a:r>
            <a:r>
              <a:rPr lang="en-US" dirty="0" err="1"/>
              <a:t>droge</a:t>
            </a:r>
            <a:r>
              <a:rPr lang="en-US" dirty="0"/>
              <a:t> </a:t>
            </a:r>
            <a:r>
              <a:rPr lang="en-US" dirty="0" err="1"/>
              <a:t>bulkdichtheid</a:t>
            </a:r>
            <a:r>
              <a:rPr lang="en-US" dirty="0"/>
              <a:t>    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81B49-B4B9-07B1-E9C7-3ACFD53270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3600" y="4773600"/>
            <a:ext cx="468000" cy="123188"/>
          </a:xfrm>
        </p:spPr>
        <p:txBody>
          <a:bodyPr wrap="square">
            <a:normAutofit/>
          </a:bodyPr>
          <a:lstStyle/>
          <a:p>
            <a:pPr algn="r">
              <a:spcAft>
                <a:spcPts val="600"/>
              </a:spcAft>
            </a:pPr>
            <a:fld id="{F25965E0-7062-474C-8671-DB3A3CE669B0}" type="slidenum">
              <a:rPr lang="en-GB" noProof="0" smtClean="0"/>
              <a:pPr algn="r">
                <a:spcAft>
                  <a:spcPts val="600"/>
                </a:spcAft>
              </a:pPr>
              <a:t>15</a:t>
            </a:fld>
            <a:endParaRPr lang="en-GB" noProof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1A70A3-8A92-3E16-13A9-6696EE29AB0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507819" y="796907"/>
            <a:ext cx="3493566" cy="516701"/>
          </a:xfrm>
        </p:spPr>
        <p:txBody>
          <a:bodyPr anchor="t"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/>
              <a:t>Pilots</a:t>
            </a:r>
            <a:r>
              <a:rPr lang="en-US" kern="1200"/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kern="120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9944DBD-CD8B-12BC-F896-4C669BEC54D9}"/>
              </a:ext>
            </a:extLst>
          </p:cNvPr>
          <p:cNvSpPr txBox="1">
            <a:spLocks/>
          </p:cNvSpPr>
          <p:nvPr/>
        </p:nvSpPr>
        <p:spPr bwMode="auto">
          <a:xfrm>
            <a:off x="626534" y="3905497"/>
            <a:ext cx="7381753" cy="57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Veel </a:t>
            </a:r>
            <a:r>
              <a:rPr lang="en-US" dirty="0" err="1"/>
              <a:t>variatie</a:t>
            </a:r>
            <a:r>
              <a:rPr lang="en-US" dirty="0"/>
              <a:t> per </a:t>
            </a:r>
            <a:r>
              <a:rPr lang="en-US" dirty="0" err="1"/>
              <a:t>behandeling</a:t>
            </a:r>
            <a:r>
              <a:rPr lang="en-US" dirty="0"/>
              <a:t>: significant effect van </a:t>
            </a:r>
            <a:r>
              <a:rPr lang="en-US" dirty="0" err="1"/>
              <a:t>bodemverbeteraars</a:t>
            </a:r>
            <a:r>
              <a:rPr lang="en-US" dirty="0"/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1B77E-21C4-20DC-B514-A7B50453E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19" y="1119369"/>
            <a:ext cx="4685714" cy="2904762"/>
          </a:xfrm>
          <a:prstGeom prst="rect">
            <a:avLst/>
          </a:prstGeom>
        </p:spPr>
      </p:pic>
      <p:pic>
        <p:nvPicPr>
          <p:cNvPr id="6" name="Picture 5" descr="A person holding a knife with dirt on the ground&#10;&#10;AI-generated content may be incorrect.">
            <a:extLst>
              <a:ext uri="{FF2B5EF4-FFF2-40B4-BE49-F238E27FC236}">
                <a16:creationId xmlns:a16="http://schemas.microsoft.com/office/drawing/2014/main" id="{274E0580-F17C-23AE-5A33-A54A8EE1BE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32670" y="1403635"/>
            <a:ext cx="2555537" cy="1916653"/>
          </a:xfrm>
          <a:prstGeom prst="rect">
            <a:avLst/>
          </a:prstGeom>
        </p:spPr>
      </p:pic>
      <p:pic>
        <p:nvPicPr>
          <p:cNvPr id="9" name="Picture 8" descr="A person holding a bucket with dirt&#10;&#10;AI-generated content may be incorrect.">
            <a:extLst>
              <a:ext uri="{FF2B5EF4-FFF2-40B4-BE49-F238E27FC236}">
                <a16:creationId xmlns:a16="http://schemas.microsoft.com/office/drawing/2014/main" id="{66FB1263-E334-7C84-C574-B48D60F1B0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07903" y="1394213"/>
            <a:ext cx="2555539" cy="19166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C3CD64-1D4F-D74A-044A-65052EE7821A}"/>
              </a:ext>
            </a:extLst>
          </p:cNvPr>
          <p:cNvSpPr txBox="1"/>
          <p:nvPr/>
        </p:nvSpPr>
        <p:spPr>
          <a:xfrm>
            <a:off x="6760126" y="790900"/>
            <a:ext cx="809837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>
                <a:latin typeface="Verdana" pitchFamily="34" charset="0"/>
              </a:rPr>
              <a:t>BB53M</a:t>
            </a:r>
            <a:endParaRPr lang="nl-NL" sz="1400" err="1"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85837-631A-CA79-0BF0-4DE6878EE625}"/>
              </a:ext>
            </a:extLst>
          </p:cNvPr>
          <p:cNvSpPr txBox="1"/>
          <p:nvPr/>
        </p:nvSpPr>
        <p:spPr>
          <a:xfrm>
            <a:off x="5933900" y="3668681"/>
            <a:ext cx="118248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err="1">
                <a:latin typeface="Verdana" pitchFamily="34" charset="0"/>
              </a:rPr>
              <a:t>behandeld</a:t>
            </a:r>
            <a:endParaRPr lang="nl-NL" sz="1400" err="1"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6CF39-3C51-6C1C-8518-90CCF180FF32}"/>
              </a:ext>
            </a:extLst>
          </p:cNvPr>
          <p:cNvSpPr txBox="1"/>
          <p:nvPr/>
        </p:nvSpPr>
        <p:spPr>
          <a:xfrm>
            <a:off x="7334980" y="3665749"/>
            <a:ext cx="118248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err="1">
                <a:latin typeface="Verdana" pitchFamily="34" charset="0"/>
              </a:rPr>
              <a:t>referentie</a:t>
            </a:r>
            <a:endParaRPr lang="nl-NL" sz="1400" err="1">
              <a:latin typeface="Verdana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E33A50-8C01-ACB8-972E-DFF7D00C9795}"/>
              </a:ext>
            </a:extLst>
          </p:cNvPr>
          <p:cNvCxnSpPr/>
          <p:nvPr/>
        </p:nvCxnSpPr>
        <p:spPr>
          <a:xfrm>
            <a:off x="3684900" y="887104"/>
            <a:ext cx="0" cy="300251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3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B76CB-BC81-5B72-C63F-848E706B6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ield with plants in the background&#10;&#10;AI-generated content may be incorrect.">
            <a:extLst>
              <a:ext uri="{FF2B5EF4-FFF2-40B4-BE49-F238E27FC236}">
                <a16:creationId xmlns:a16="http://schemas.microsoft.com/office/drawing/2014/main" id="{2C0B2E98-A1F4-37DD-1399-5F64F295B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600" y="1516793"/>
            <a:ext cx="6447479" cy="36267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E16C32-F9D5-BAC5-E96A-5156D180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 wrap="square" anchor="ctr">
            <a:normAutofit/>
          </a:bodyPr>
          <a:lstStyle/>
          <a:p>
            <a:r>
              <a:rPr lang="en-US" sz="2300" dirty="0" err="1"/>
              <a:t>Bodemfysische</a:t>
            </a:r>
            <a:r>
              <a:rPr lang="en-US" sz="2300" dirty="0"/>
              <a:t> </a:t>
            </a:r>
            <a:r>
              <a:rPr lang="en-US" sz="2300" dirty="0" err="1"/>
              <a:t>eigenschappen</a:t>
            </a:r>
            <a:r>
              <a:rPr lang="en-US" sz="2300" dirty="0"/>
              <a:t>: </a:t>
            </a:r>
            <a:r>
              <a:rPr lang="en-US" sz="2300" dirty="0" err="1"/>
              <a:t>doorlatendheid</a:t>
            </a:r>
            <a:endParaRPr lang="nl-NL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12A1C-DF8A-1818-A5D9-23811C6CD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3600" y="4773600"/>
            <a:ext cx="468000" cy="123188"/>
          </a:xfrm>
        </p:spPr>
        <p:txBody>
          <a:bodyPr wrap="square">
            <a:normAutofit/>
          </a:bodyPr>
          <a:lstStyle/>
          <a:p>
            <a:pPr algn="r">
              <a:spcAft>
                <a:spcPts val="600"/>
              </a:spcAft>
            </a:pPr>
            <a:fld id="{F25965E0-7062-474C-8671-DB3A3CE669B0}" type="slidenum">
              <a:rPr lang="en-GB" noProof="0" smtClean="0"/>
              <a:pPr algn="r">
                <a:spcAft>
                  <a:spcPts val="600"/>
                </a:spcAft>
              </a:pPr>
              <a:t>16</a:t>
            </a:fld>
            <a:endParaRPr lang="en-GB" noProof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1B48B1-25BE-5A43-CD3B-A821C2BCC9F0}"/>
              </a:ext>
            </a:extLst>
          </p:cNvPr>
          <p:cNvSpPr txBox="1">
            <a:spLocks/>
          </p:cNvSpPr>
          <p:nvPr/>
        </p:nvSpPr>
        <p:spPr bwMode="auto">
          <a:xfrm>
            <a:off x="504000" y="746042"/>
            <a:ext cx="4716000" cy="57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err="1"/>
              <a:t>Naast</a:t>
            </a:r>
            <a:r>
              <a:rPr lang="en-US"/>
              <a:t> </a:t>
            </a:r>
            <a:r>
              <a:rPr lang="en-US" err="1"/>
              <a:t>veldproef</a:t>
            </a:r>
            <a:r>
              <a:rPr lang="en-US"/>
              <a:t>: effect </a:t>
            </a:r>
            <a:r>
              <a:rPr lang="en-US" err="1"/>
              <a:t>mulchen</a:t>
            </a:r>
            <a:r>
              <a:rPr lang="en-US"/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A9C906-6A1B-CD44-C4E2-CBFEFBDA2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05688"/>
              </p:ext>
            </p:extLst>
          </p:nvPr>
        </p:nvGraphicFramePr>
        <p:xfrm>
          <a:off x="532800" y="1242148"/>
          <a:ext cx="6559200" cy="8033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084021">
                  <a:extLst>
                    <a:ext uri="{9D8B030D-6E8A-4147-A177-3AD203B41FA5}">
                      <a16:colId xmlns:a16="http://schemas.microsoft.com/office/drawing/2014/main" val="4095940578"/>
                    </a:ext>
                  </a:extLst>
                </a:gridCol>
                <a:gridCol w="1195579">
                  <a:extLst>
                    <a:ext uri="{9D8B030D-6E8A-4147-A177-3AD203B41FA5}">
                      <a16:colId xmlns:a16="http://schemas.microsoft.com/office/drawing/2014/main" val="1582490532"/>
                    </a:ext>
                  </a:extLst>
                </a:gridCol>
                <a:gridCol w="1639800">
                  <a:extLst>
                    <a:ext uri="{9D8B030D-6E8A-4147-A177-3AD203B41FA5}">
                      <a16:colId xmlns:a16="http://schemas.microsoft.com/office/drawing/2014/main" val="3713707197"/>
                    </a:ext>
                  </a:extLst>
                </a:gridCol>
                <a:gridCol w="1639800">
                  <a:extLst>
                    <a:ext uri="{9D8B030D-6E8A-4147-A177-3AD203B41FA5}">
                      <a16:colId xmlns:a16="http://schemas.microsoft.com/office/drawing/2014/main" val="3320570458"/>
                    </a:ext>
                  </a:extLst>
                </a:gridCol>
              </a:tblGrid>
              <a:tr h="246348">
                <a:tc>
                  <a:txBody>
                    <a:bodyPr/>
                    <a:lstStyle/>
                    <a:p>
                      <a:endParaRPr lang="nl-NL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err="1"/>
                        <a:t>braak</a:t>
                      </a:r>
                      <a:endParaRPr lang="nl-NL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Mulch E+F</a:t>
                      </a:r>
                      <a:endParaRPr lang="nl-NL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Mulch G+H</a:t>
                      </a:r>
                      <a:endParaRPr lang="nl-NL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241046"/>
                  </a:ext>
                </a:extLst>
              </a:tr>
              <a:tr h="310624">
                <a:tc>
                  <a:txBody>
                    <a:bodyPr/>
                    <a:lstStyle/>
                    <a:p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Infiltratiesnelheid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(m/d)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14 ±2</a:t>
                      </a:r>
                      <a:endParaRPr lang="nl-NL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15 ±2</a:t>
                      </a:r>
                      <a:endParaRPr lang="nl-NL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15 ±2</a:t>
                      </a:r>
                      <a:endParaRPr lang="nl-NL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577418"/>
                  </a:ext>
                </a:extLst>
              </a:tr>
              <a:tr h="246348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T-test tov </a:t>
                      </a:r>
                      <a:r>
                        <a:rPr lang="en-GB" sz="1000" err="1">
                          <a:solidFill>
                            <a:schemeClr val="tx1"/>
                          </a:solidFill>
                        </a:rPr>
                        <a:t>braak</a:t>
                      </a:r>
                      <a:endParaRPr lang="nl-NL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P=0.13</a:t>
                      </a:r>
                      <a:endParaRPr lang="nl-NL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FF0000"/>
                          </a:solidFill>
                        </a:rPr>
                        <a:t>P=0.13</a:t>
                      </a:r>
                      <a:endParaRPr lang="nl-NL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40401"/>
                  </a:ext>
                </a:extLst>
              </a:tr>
            </a:tbl>
          </a:graphicData>
        </a:graphic>
      </p:graphicFrame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FC884EB-26F1-2FDB-5F6E-76C6AF621397}"/>
              </a:ext>
            </a:extLst>
          </p:cNvPr>
          <p:cNvSpPr txBox="1">
            <a:spLocks/>
          </p:cNvSpPr>
          <p:nvPr/>
        </p:nvSpPr>
        <p:spPr bwMode="auto">
          <a:xfrm>
            <a:off x="223200" y="2045468"/>
            <a:ext cx="3326400" cy="2015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735A8E8-6E9C-D959-9B69-DABF07D56B0A}"/>
              </a:ext>
            </a:extLst>
          </p:cNvPr>
          <p:cNvSpPr txBox="1">
            <a:spLocks/>
          </p:cNvSpPr>
          <p:nvPr/>
        </p:nvSpPr>
        <p:spPr bwMode="auto">
          <a:xfrm>
            <a:off x="223200" y="3903737"/>
            <a:ext cx="3326400" cy="123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1500" dirty="0"/>
              <a:t>Geen significant effect van </a:t>
            </a:r>
            <a:r>
              <a:rPr lang="en-US" sz="1500" dirty="0" err="1"/>
              <a:t>bodemverbeteraars</a:t>
            </a:r>
            <a:r>
              <a:rPr lang="en-US" sz="1500" dirty="0"/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6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F865B-3BCC-C968-8C21-B1AF09E97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8BCA3F-FA1F-31F7-3169-736A733A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 wrap="square" anchor="ctr">
            <a:normAutofit fontScale="90000"/>
          </a:bodyPr>
          <a:lstStyle/>
          <a:p>
            <a:r>
              <a:rPr lang="en-US" sz="2300" dirty="0" err="1"/>
              <a:t>Bodemfysische</a:t>
            </a:r>
            <a:r>
              <a:rPr lang="en-US" sz="2300" dirty="0"/>
              <a:t> </a:t>
            </a:r>
            <a:r>
              <a:rPr lang="en-US" sz="2300" dirty="0" err="1"/>
              <a:t>eigenschappen</a:t>
            </a:r>
            <a:r>
              <a:rPr lang="en-US" sz="2300" dirty="0"/>
              <a:t>: </a:t>
            </a:r>
            <a:r>
              <a:rPr lang="en-US" sz="2300" dirty="0" err="1"/>
              <a:t>watervasthoudend</a:t>
            </a:r>
            <a:r>
              <a:rPr lang="en-US" sz="2300" dirty="0"/>
              <a:t> </a:t>
            </a:r>
            <a:r>
              <a:rPr lang="en-US" sz="2300" dirty="0" err="1"/>
              <a:t>vermogen</a:t>
            </a:r>
            <a:endParaRPr lang="nl-NL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C1F33-3F7C-D141-3956-8152573D9E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3600" y="4773600"/>
            <a:ext cx="468000" cy="123188"/>
          </a:xfrm>
        </p:spPr>
        <p:txBody>
          <a:bodyPr wrap="square">
            <a:normAutofit/>
          </a:bodyPr>
          <a:lstStyle/>
          <a:p>
            <a:pPr algn="r">
              <a:spcAft>
                <a:spcPts val="600"/>
              </a:spcAft>
            </a:pPr>
            <a:fld id="{F25965E0-7062-474C-8671-DB3A3CE669B0}" type="slidenum">
              <a:rPr lang="en-GB" noProof="0" smtClean="0"/>
              <a:pPr algn="r">
                <a:spcAft>
                  <a:spcPts val="600"/>
                </a:spcAft>
              </a:pPr>
              <a:t>17</a:t>
            </a:fld>
            <a:endParaRPr lang="en-GB" noProof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73328EC-F331-0C46-4ACE-9E693F1CC938}"/>
              </a:ext>
            </a:extLst>
          </p:cNvPr>
          <p:cNvSpPr txBox="1">
            <a:spLocks/>
          </p:cNvSpPr>
          <p:nvPr/>
        </p:nvSpPr>
        <p:spPr bwMode="auto">
          <a:xfrm>
            <a:off x="403702" y="3680763"/>
            <a:ext cx="8330400" cy="1433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4800" dirty="0" err="1"/>
              <a:t>Bulkdichtheid</a:t>
            </a:r>
            <a:r>
              <a:rPr lang="en-US" sz="4800" dirty="0"/>
              <a:t>: 			     significant effect in </a:t>
            </a:r>
            <a:r>
              <a:rPr lang="en-US" sz="4800" dirty="0" err="1"/>
              <a:t>veldproef</a:t>
            </a:r>
            <a:r>
              <a:rPr lang="en-US" sz="4800" dirty="0"/>
              <a:t> en in pilots</a:t>
            </a: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4800" dirty="0" err="1"/>
              <a:t>Watervasthoudend</a:t>
            </a:r>
            <a:r>
              <a:rPr lang="en-US" sz="4800" dirty="0"/>
              <a:t> </a:t>
            </a:r>
            <a:r>
              <a:rPr lang="en-US" sz="4800" dirty="0" err="1"/>
              <a:t>vermogen</a:t>
            </a:r>
            <a:r>
              <a:rPr lang="en-US" sz="4800" dirty="0"/>
              <a:t>: 		     significant effect in pilots, </a:t>
            </a:r>
            <a:r>
              <a:rPr lang="en-US" sz="4800" dirty="0" err="1"/>
              <a:t>niet</a:t>
            </a:r>
            <a:r>
              <a:rPr lang="en-US" sz="4800" dirty="0"/>
              <a:t> in </a:t>
            </a:r>
            <a:r>
              <a:rPr lang="en-US" sz="4800" dirty="0" err="1"/>
              <a:t>veldproef</a:t>
            </a:r>
            <a:endParaRPr lang="en-US" sz="4800" dirty="0"/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4800" dirty="0" err="1"/>
              <a:t>Doorlatendheid</a:t>
            </a:r>
            <a:r>
              <a:rPr lang="en-US" sz="4800" dirty="0"/>
              <a:t> </a:t>
            </a:r>
            <a:r>
              <a:rPr lang="en-US" sz="4800" dirty="0" err="1"/>
              <a:t>mulchveldjes</a:t>
            </a:r>
            <a:r>
              <a:rPr lang="en-US" sz="4800" dirty="0"/>
              <a:t> </a:t>
            </a:r>
            <a:r>
              <a:rPr lang="en-US" sz="4800" dirty="0" err="1"/>
              <a:t>naast</a:t>
            </a:r>
            <a:r>
              <a:rPr lang="en-US" sz="4800" dirty="0"/>
              <a:t> </a:t>
            </a:r>
            <a:r>
              <a:rPr lang="en-US" sz="4800" dirty="0" err="1"/>
              <a:t>veldproef</a:t>
            </a:r>
            <a:r>
              <a:rPr lang="en-US" sz="4800" dirty="0"/>
              <a:t>:  </a:t>
            </a:r>
            <a:r>
              <a:rPr lang="en-US" sz="4800" dirty="0" err="1"/>
              <a:t>geen</a:t>
            </a:r>
            <a:r>
              <a:rPr lang="en-US" sz="4800" dirty="0"/>
              <a:t> significant effect van </a:t>
            </a:r>
            <a:r>
              <a:rPr lang="en-US" sz="4800" dirty="0" err="1"/>
              <a:t>bodemverbeteraars</a:t>
            </a:r>
            <a:endParaRPr lang="en-US" sz="4800" dirty="0"/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2C14F9-DC7A-801D-EC82-BD0435633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13023"/>
              </p:ext>
            </p:extLst>
          </p:nvPr>
        </p:nvGraphicFramePr>
        <p:xfrm>
          <a:off x="403702" y="1262743"/>
          <a:ext cx="8174034" cy="2315592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033870">
                  <a:extLst>
                    <a:ext uri="{9D8B030D-6E8A-4147-A177-3AD203B41FA5}">
                      <a16:colId xmlns:a16="http://schemas.microsoft.com/office/drawing/2014/main" val="2657838173"/>
                    </a:ext>
                  </a:extLst>
                </a:gridCol>
                <a:gridCol w="906790">
                  <a:extLst>
                    <a:ext uri="{9D8B030D-6E8A-4147-A177-3AD203B41FA5}">
                      <a16:colId xmlns:a16="http://schemas.microsoft.com/office/drawing/2014/main" val="4103542527"/>
                    </a:ext>
                  </a:extLst>
                </a:gridCol>
                <a:gridCol w="1421571">
                  <a:extLst>
                    <a:ext uri="{9D8B030D-6E8A-4147-A177-3AD203B41FA5}">
                      <a16:colId xmlns:a16="http://schemas.microsoft.com/office/drawing/2014/main" val="2470392801"/>
                    </a:ext>
                  </a:extLst>
                </a:gridCol>
                <a:gridCol w="906790">
                  <a:extLst>
                    <a:ext uri="{9D8B030D-6E8A-4147-A177-3AD203B41FA5}">
                      <a16:colId xmlns:a16="http://schemas.microsoft.com/office/drawing/2014/main" val="2334850381"/>
                    </a:ext>
                  </a:extLst>
                </a:gridCol>
                <a:gridCol w="1421571">
                  <a:extLst>
                    <a:ext uri="{9D8B030D-6E8A-4147-A177-3AD203B41FA5}">
                      <a16:colId xmlns:a16="http://schemas.microsoft.com/office/drawing/2014/main" val="1158951528"/>
                    </a:ext>
                  </a:extLst>
                </a:gridCol>
                <a:gridCol w="958484">
                  <a:extLst>
                    <a:ext uri="{9D8B030D-6E8A-4147-A177-3AD203B41FA5}">
                      <a16:colId xmlns:a16="http://schemas.microsoft.com/office/drawing/2014/main" val="4028042869"/>
                    </a:ext>
                  </a:extLst>
                </a:gridCol>
                <a:gridCol w="1524958">
                  <a:extLst>
                    <a:ext uri="{9D8B030D-6E8A-4147-A177-3AD203B41FA5}">
                      <a16:colId xmlns:a16="http://schemas.microsoft.com/office/drawing/2014/main" val="3781959955"/>
                    </a:ext>
                  </a:extLst>
                </a:gridCol>
              </a:tblGrid>
              <a:tr h="12656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ts val="1100"/>
                        </a:lnSpc>
                        <a:spcBef>
                          <a:spcPts val="550"/>
                        </a:spcBef>
                        <a:buNone/>
                      </a:pPr>
                      <a:r>
                        <a:rPr lang="en-GB" sz="800">
                          <a:effectLst/>
                        </a:rPr>
                        <a:t>pilot </a:t>
                      </a:r>
                      <a:endParaRPr lang="nl-NL" sz="700" b="1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ts val="1100"/>
                        </a:lnSpc>
                        <a:spcBef>
                          <a:spcPts val="550"/>
                        </a:spcBef>
                        <a:buNone/>
                      </a:pPr>
                      <a:r>
                        <a:rPr lang="en-GB" sz="800">
                          <a:effectLst/>
                        </a:rPr>
                        <a:t>pF 2</a:t>
                      </a:r>
                      <a:endParaRPr lang="nl-NL" sz="700" b="1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ts val="1100"/>
                        </a:lnSpc>
                        <a:spcBef>
                          <a:spcPts val="550"/>
                        </a:spcBef>
                        <a:buNone/>
                      </a:pPr>
                      <a:r>
                        <a:rPr lang="en-GB" sz="800">
                          <a:effectLst/>
                        </a:rPr>
                        <a:t>pF 4.2</a:t>
                      </a:r>
                      <a:endParaRPr lang="nl-NL" sz="700" b="1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ts val="1100"/>
                        </a:lnSpc>
                        <a:spcBef>
                          <a:spcPts val="550"/>
                        </a:spcBef>
                        <a:buNone/>
                      </a:pPr>
                      <a:r>
                        <a:rPr lang="en-GB" sz="800">
                          <a:effectLst/>
                        </a:rPr>
                        <a:t>Verschil </a:t>
                      </a:r>
                      <a:endParaRPr lang="nl-NL" sz="700" b="1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06491"/>
                  </a:ext>
                </a:extLst>
              </a:tr>
              <a:tr h="14705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referentie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Bodem-verbeteraar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referentie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Bodem-verbeteraar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referentie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Bodem-verbeteraar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1022557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C38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0.382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0.385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0.197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0.186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0.225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8037068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BB8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0.251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0.281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0.078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0.191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0.203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1322892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BB10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0.267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0.279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0.068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0.069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0.199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0.209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2848036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C7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0.378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0.384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0.213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0.194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0.165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0.191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97753522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MB51B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0.348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0.381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0.169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0.142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0.179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0.239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0860215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BB1A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0.342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0.385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0.084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0.056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0.258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0.329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2178450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BB53K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0.259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0.422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0.061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0.168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0.198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0.254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2004033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BB53M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0.32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0.344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0.158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0.205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0.162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0.139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0937382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BB53V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0.393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0.435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0.124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0.158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0.269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0.277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9299811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BB2401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0.195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0.208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0.055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0.055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0.14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0.153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3720063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MB5601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0.336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0.335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0.101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0.235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0.225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0121228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694341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0.316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0.349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0.117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0.127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0.198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0.222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4316576"/>
                  </a:ext>
                </a:extLst>
              </a:tr>
              <a:tr h="14437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7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8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1200">
                          <a:solidFill>
                            <a:schemeClr val="tx2"/>
                          </a:solidFill>
                          <a:effectLst/>
                        </a:rPr>
                        <a:t>P&lt;0.001</a:t>
                      </a:r>
                      <a:endParaRPr lang="nl-NL" sz="120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P=0.17</a:t>
                      </a:r>
                      <a:endParaRPr lang="nl-NL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  <a:t>P=0.03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070006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8DA3C-3ADA-AA9C-47D7-E5D969242285}"/>
              </a:ext>
            </a:extLst>
          </p:cNvPr>
          <p:cNvSpPr txBox="1">
            <a:spLocks/>
          </p:cNvSpPr>
          <p:nvPr/>
        </p:nvSpPr>
        <p:spPr bwMode="auto">
          <a:xfrm>
            <a:off x="504000" y="746042"/>
            <a:ext cx="3493566" cy="51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/>
              <a:t>pilots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8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48922-B871-EEC9-7E97-AEC2FFADF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1DEAF2-D10D-0B18-D4A4-DD96D115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Onkruid</a:t>
            </a:r>
            <a:r>
              <a:rPr lang="en-US">
                <a:latin typeface="Verdana"/>
                <a:ea typeface="Verdana"/>
              </a:rPr>
              <a:t> in </a:t>
            </a:r>
            <a:r>
              <a:rPr lang="en-US" err="1">
                <a:latin typeface="Verdana"/>
                <a:ea typeface="Verdana"/>
              </a:rPr>
              <a:t>lokale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bodemverbeteraars</a:t>
            </a:r>
            <a:r>
              <a:rPr lang="en-US">
                <a:latin typeface="Verdana"/>
                <a:ea typeface="Verdana"/>
              </a:rPr>
              <a:t> pilots</a:t>
            </a:r>
            <a:endParaRPr lang="en-US">
              <a:ea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7488-C337-E1E1-04E6-10D4B13F6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18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9F65A-BE67-C72B-1932-49BD89523F05}"/>
              </a:ext>
            </a:extLst>
          </p:cNvPr>
          <p:cNvSpPr txBox="1"/>
          <p:nvPr/>
        </p:nvSpPr>
        <p:spPr>
          <a:xfrm>
            <a:off x="5486375" y="1069582"/>
            <a:ext cx="3445225" cy="3149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Verdana"/>
                <a:ea typeface="Verdana"/>
              </a:rPr>
              <a:t>Data bij ca. 60 pilots:</a:t>
            </a:r>
          </a:p>
          <a:p>
            <a:pPr>
              <a:lnSpc>
                <a:spcPts val="1800"/>
              </a:lnSpc>
            </a:pPr>
            <a:endParaRPr lang="nl-NL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nl-NL" sz="1400" dirty="0">
                <a:latin typeface="Verdana"/>
                <a:ea typeface="Verdana"/>
              </a:rPr>
              <a:t>Mediane waarde kiemkracht = 0</a:t>
            </a:r>
          </a:p>
          <a:p>
            <a:pPr>
              <a:lnSpc>
                <a:spcPts val="1800"/>
              </a:lnSpc>
            </a:pPr>
            <a:endParaRPr lang="nl-NL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nl-NL" sz="1400" dirty="0">
                <a:latin typeface="Verdana"/>
                <a:ea typeface="Verdana"/>
              </a:rPr>
              <a:t>Mogelijke oorzaken kiemkracht:</a:t>
            </a:r>
          </a:p>
          <a:p>
            <a:pPr marL="342900" indent="-3429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dirty="0">
                <a:latin typeface="Verdana"/>
                <a:ea typeface="Verdana"/>
              </a:rPr>
              <a:t>Herkomst bronmateriaal</a:t>
            </a:r>
          </a:p>
          <a:p>
            <a:pPr marL="342900" indent="-3429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dirty="0">
                <a:latin typeface="Verdana"/>
                <a:ea typeface="Verdana"/>
              </a:rPr>
              <a:t>Constructie </a:t>
            </a:r>
            <a:r>
              <a:rPr lang="nl-NL" sz="1400" dirty="0" err="1">
                <a:latin typeface="Verdana"/>
                <a:ea typeface="Verdana"/>
              </a:rPr>
              <a:t>bokashi</a:t>
            </a:r>
            <a:r>
              <a:rPr lang="nl-NL" sz="1400" dirty="0">
                <a:latin typeface="Verdana"/>
                <a:ea typeface="Verdana"/>
              </a:rPr>
              <a:t>-hoop</a:t>
            </a:r>
          </a:p>
          <a:p>
            <a:pPr marL="342900" indent="-3429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dirty="0">
                <a:latin typeface="Verdana"/>
                <a:ea typeface="Verdana"/>
              </a:rPr>
              <a:t>Beschadiging </a:t>
            </a:r>
            <a:r>
              <a:rPr lang="nl-NL" sz="1400" dirty="0" err="1">
                <a:latin typeface="Verdana"/>
                <a:ea typeface="Verdana"/>
              </a:rPr>
              <a:t>bokashi</a:t>
            </a:r>
            <a:r>
              <a:rPr lang="nl-NL" sz="1400" dirty="0">
                <a:latin typeface="Verdana"/>
                <a:ea typeface="Verdana"/>
              </a:rPr>
              <a:t>-hoop</a:t>
            </a:r>
          </a:p>
          <a:p>
            <a:pPr marL="342900" indent="-3429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dirty="0">
                <a:latin typeface="Verdana"/>
                <a:ea typeface="Verdana"/>
              </a:rPr>
              <a:t>Bemonstering product (plek in de hoop; tijdsduur na opening)</a:t>
            </a:r>
          </a:p>
          <a:p>
            <a:pPr>
              <a:lnSpc>
                <a:spcPts val="1800"/>
              </a:lnSpc>
            </a:pPr>
            <a:endParaRPr lang="nl-NL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>
              <a:latin typeface="Verdana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3FA73B-F9D7-5ACF-FE19-8E50515EB8CB}"/>
              </a:ext>
            </a:extLst>
          </p:cNvPr>
          <p:cNvSpPr txBox="1">
            <a:spLocks/>
          </p:cNvSpPr>
          <p:nvPr/>
        </p:nvSpPr>
        <p:spPr bwMode="auto">
          <a:xfrm>
            <a:off x="2301217" y="4177935"/>
            <a:ext cx="5568165" cy="3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err="1">
                <a:latin typeface="Verdana"/>
                <a:ea typeface="Verdana"/>
              </a:rPr>
              <a:t>Weinig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kiemkracht</a:t>
            </a:r>
            <a:r>
              <a:rPr lang="en-US" sz="1600">
                <a:latin typeface="Verdana"/>
                <a:ea typeface="Verdana"/>
              </a:rPr>
              <a:t> in monsters. Geen </a:t>
            </a:r>
            <a:r>
              <a:rPr lang="en-US" sz="1600" err="1">
                <a:latin typeface="Verdana"/>
                <a:ea typeface="Verdana"/>
              </a:rPr>
              <a:t>wetgeving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voor</a:t>
            </a:r>
            <a:r>
              <a:rPr lang="en-US" sz="1600">
                <a:latin typeface="Verdana"/>
                <a:ea typeface="Verdana"/>
              </a:rPr>
              <a:t>; norm </a:t>
            </a:r>
            <a:r>
              <a:rPr lang="en-US" sz="1600" err="1">
                <a:latin typeface="Verdana"/>
                <a:ea typeface="Verdana"/>
              </a:rPr>
              <a:t>voor</a:t>
            </a:r>
            <a:r>
              <a:rPr lang="en-US" sz="1600">
                <a:latin typeface="Verdana"/>
                <a:ea typeface="Verdana"/>
              </a:rPr>
              <a:t> </a:t>
            </a:r>
            <a:r>
              <a:rPr lang="en-US" sz="1600" err="1">
                <a:latin typeface="Verdana"/>
                <a:ea typeface="Verdana"/>
              </a:rPr>
              <a:t>Keurcompost</a:t>
            </a:r>
            <a:r>
              <a:rPr lang="en-US" sz="1600">
                <a:latin typeface="Verdana"/>
                <a:ea typeface="Verdana"/>
              </a:rPr>
              <a:t> is </a:t>
            </a:r>
            <a:r>
              <a:rPr lang="en-US" sz="1600" err="1">
                <a:latin typeface="Verdana"/>
                <a:ea typeface="Verdana"/>
              </a:rPr>
              <a:t>nul</a:t>
            </a:r>
            <a:r>
              <a:rPr lang="en-US" sz="1600">
                <a:latin typeface="Verdana"/>
                <a:ea typeface="Verdana"/>
              </a:rPr>
              <a:t>.</a:t>
            </a:r>
            <a:endParaRPr lang="en-US" sz="1600">
              <a:ea typeface="Verdan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59939-3D68-2840-1A49-6513665B9547}"/>
              </a:ext>
            </a:extLst>
          </p:cNvPr>
          <p:cNvSpPr txBox="1"/>
          <p:nvPr/>
        </p:nvSpPr>
        <p:spPr>
          <a:xfrm>
            <a:off x="886691" y="807491"/>
            <a:ext cx="4246909" cy="524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050">
                <a:latin typeface="Verdana" pitchFamily="34" charset="0"/>
              </a:rPr>
              <a:t>Aantal monsters met </a:t>
            </a:r>
            <a:r>
              <a:rPr lang="en-US" sz="1050" err="1">
                <a:latin typeface="Verdana" pitchFamily="34" charset="0"/>
              </a:rPr>
              <a:t>kiemkrachtige</a:t>
            </a:r>
            <a:r>
              <a:rPr lang="en-US" sz="1050">
                <a:latin typeface="Verdana" pitchFamily="34" charset="0"/>
              </a:rPr>
              <a:t> </a:t>
            </a:r>
            <a:r>
              <a:rPr lang="en-US" sz="1050" err="1">
                <a:latin typeface="Verdana" pitchFamily="34" charset="0"/>
              </a:rPr>
              <a:t>onkruidzaden</a:t>
            </a:r>
            <a:r>
              <a:rPr lang="en-US" sz="1050">
                <a:latin typeface="Verdana" pitchFamily="34" charset="0"/>
              </a:rPr>
              <a:t> </a:t>
            </a:r>
            <a:r>
              <a:rPr lang="en-US" sz="1050" err="1">
                <a:latin typeface="Verdana" pitchFamily="34" charset="0"/>
              </a:rPr>
              <a:t>als</a:t>
            </a:r>
            <a:r>
              <a:rPr lang="en-US" sz="1050">
                <a:latin typeface="Verdana" pitchFamily="34" charset="0"/>
              </a:rPr>
              <a:t> percentage van het </a:t>
            </a:r>
            <a:r>
              <a:rPr lang="en-US" sz="1050" err="1">
                <a:latin typeface="Verdana" pitchFamily="34" charset="0"/>
              </a:rPr>
              <a:t>totaal</a:t>
            </a:r>
            <a:r>
              <a:rPr lang="en-US" sz="1050">
                <a:latin typeface="Verdana" pitchFamily="34" charset="0"/>
              </a:rPr>
              <a:t> </a:t>
            </a:r>
            <a:r>
              <a:rPr lang="en-US" sz="1050" err="1">
                <a:latin typeface="Verdana" pitchFamily="34" charset="0"/>
              </a:rPr>
              <a:t>aantal</a:t>
            </a:r>
            <a:r>
              <a:rPr lang="en-US" sz="1050">
                <a:latin typeface="Verdana" pitchFamily="34" charset="0"/>
              </a:rPr>
              <a:t> monsters van </a:t>
            </a:r>
            <a:r>
              <a:rPr lang="en-US" sz="1050" err="1">
                <a:latin typeface="Verdana" pitchFamily="34" charset="0"/>
              </a:rPr>
              <a:t>dat</a:t>
            </a:r>
            <a:r>
              <a:rPr lang="en-US" sz="1050">
                <a:latin typeface="Verdana" pitchFamily="34" charset="0"/>
              </a:rPr>
              <a:t> product</a:t>
            </a:r>
            <a:endParaRPr lang="nl-NL" sz="1050">
              <a:latin typeface="Verdan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C5DAF-DE95-5BF2-F426-0449C04EF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30" y="1478388"/>
            <a:ext cx="5016758" cy="255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9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84D56-4F4D-5B5A-592A-AF7FC18A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Onkruid</a:t>
            </a:r>
            <a:r>
              <a:rPr lang="en-US">
                <a:latin typeface="Verdana"/>
                <a:ea typeface="Verdana"/>
              </a:rPr>
              <a:t> in </a:t>
            </a:r>
            <a:r>
              <a:rPr lang="en-US" err="1">
                <a:latin typeface="Verdana"/>
                <a:ea typeface="Verdana"/>
              </a:rPr>
              <a:t>producten</a:t>
            </a:r>
            <a:r>
              <a:rPr lang="en-US">
                <a:latin typeface="Verdana"/>
                <a:ea typeface="Verdana"/>
              </a:rPr>
              <a:t>: </a:t>
            </a:r>
            <a:r>
              <a:rPr lang="en-US" err="1">
                <a:latin typeface="Verdana"/>
                <a:ea typeface="Verdana"/>
              </a:rPr>
              <a:t>mogelijke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oorzaak</a:t>
            </a:r>
            <a:endParaRPr lang="nl-NL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D85C6-3E02-D827-C99E-42CC56C51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19</a:t>
            </a:fld>
            <a:endParaRPr lang="en-GB" noProof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4DD3CA5-BFA4-689E-DC42-0C3B382F3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00" y="1208063"/>
            <a:ext cx="7138555" cy="3106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2B4649-C7DC-8224-2839-92C951E91103}"/>
              </a:ext>
            </a:extLst>
          </p:cNvPr>
          <p:cNvSpPr txBox="1"/>
          <p:nvPr/>
        </p:nvSpPr>
        <p:spPr>
          <a:xfrm>
            <a:off x="561600" y="882518"/>
            <a:ext cx="81887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err="1">
                <a:latin typeface="Verdana" pitchFamily="34" charset="0"/>
              </a:rPr>
              <a:t>Binnenkant</a:t>
            </a:r>
            <a:r>
              <a:rPr lang="en-US">
                <a:latin typeface="Verdana" pitchFamily="34" charset="0"/>
              </a:rPr>
              <a:t> van de hoop	   </a:t>
            </a:r>
            <a:r>
              <a:rPr lang="en-US" err="1">
                <a:latin typeface="Verdana" pitchFamily="34" charset="0"/>
              </a:rPr>
              <a:t>Buitenkant</a:t>
            </a:r>
            <a:r>
              <a:rPr lang="en-US">
                <a:latin typeface="Verdana" pitchFamily="34" charset="0"/>
              </a:rPr>
              <a:t> van de hoop </a:t>
            </a:r>
            <a:r>
              <a:rPr lang="en-US" err="1">
                <a:latin typeface="Verdana" pitchFamily="34" charset="0"/>
              </a:rPr>
              <a:t>na</a:t>
            </a:r>
            <a:r>
              <a:rPr lang="en-US">
                <a:latin typeface="Verdana" pitchFamily="34" charset="0"/>
              </a:rPr>
              <a:t> </a:t>
            </a:r>
            <a:r>
              <a:rPr lang="en-US" err="1">
                <a:latin typeface="Verdana" pitchFamily="34" charset="0"/>
              </a:rPr>
              <a:t>openen</a:t>
            </a:r>
            <a:endParaRPr lang="nl-NL" err="1">
              <a:latin typeface="Verdana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55D3B14-20A6-05C4-4E86-619E32779850}"/>
              </a:ext>
            </a:extLst>
          </p:cNvPr>
          <p:cNvSpPr txBox="1">
            <a:spLocks/>
          </p:cNvSpPr>
          <p:nvPr/>
        </p:nvSpPr>
        <p:spPr bwMode="auto">
          <a:xfrm>
            <a:off x="628811" y="4322615"/>
            <a:ext cx="8429973" cy="3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err="1">
                <a:latin typeface="Verdana"/>
                <a:ea typeface="Verdana"/>
              </a:rPr>
              <a:t>Openen</a:t>
            </a:r>
            <a:r>
              <a:rPr lang="en-US" sz="1600">
                <a:latin typeface="Verdana"/>
                <a:ea typeface="Verdana"/>
              </a:rPr>
              <a:t> hoop </a:t>
            </a:r>
            <a:r>
              <a:rPr lang="en-US" sz="1600" err="1">
                <a:latin typeface="Verdana"/>
                <a:ea typeface="Verdana"/>
              </a:rPr>
              <a:t>kan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een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oorzaak</a:t>
            </a:r>
            <a:r>
              <a:rPr lang="en-US" sz="1600">
                <a:latin typeface="Verdana"/>
                <a:ea typeface="Verdana"/>
              </a:rPr>
              <a:t> </a:t>
            </a:r>
            <a:r>
              <a:rPr lang="en-US" sz="1600" err="1">
                <a:latin typeface="Verdana"/>
                <a:ea typeface="Verdana"/>
              </a:rPr>
              <a:t>zijn</a:t>
            </a:r>
            <a:r>
              <a:rPr lang="en-US" sz="1600">
                <a:latin typeface="Verdana"/>
                <a:ea typeface="Verdana"/>
              </a:rPr>
              <a:t> van </a:t>
            </a:r>
            <a:r>
              <a:rPr lang="en-US" sz="1600" err="1">
                <a:latin typeface="Verdana"/>
                <a:ea typeface="Verdana"/>
              </a:rPr>
              <a:t>onkruid</a:t>
            </a:r>
            <a:r>
              <a:rPr lang="en-US" sz="1600">
                <a:latin typeface="Verdana"/>
                <a:ea typeface="Verdana"/>
              </a:rPr>
              <a:t>.</a:t>
            </a:r>
            <a:endParaRPr lang="en-US" sz="16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0571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9EE393-58FC-0E12-C5DE-27CC5E8F8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025550"/>
            <a:ext cx="8398800" cy="3092400"/>
          </a:xfrm>
        </p:spPr>
        <p:txBody>
          <a:bodyPr/>
          <a:lstStyle/>
          <a:p>
            <a:pPr marL="252095" indent="-252095"/>
            <a:r>
              <a:rPr lang="en-US" dirty="0" err="1">
                <a:latin typeface="Verdana"/>
                <a:ea typeface="Verdana"/>
              </a:rPr>
              <a:t>Waarom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nl-NL" dirty="0">
                <a:latin typeface="Verdana"/>
                <a:ea typeface="Verdana"/>
              </a:rPr>
              <a:t>lokale bodemverbeteraars</a:t>
            </a:r>
            <a:r>
              <a:rPr lang="en-US" dirty="0">
                <a:latin typeface="Verdana"/>
                <a:ea typeface="Verdana"/>
              </a:rPr>
              <a:t>?</a:t>
            </a:r>
          </a:p>
          <a:p>
            <a:pPr marL="982345" lvl="1"/>
            <a:r>
              <a:rPr lang="en-US" dirty="0" err="1">
                <a:latin typeface="Verdana"/>
                <a:ea typeface="Verdana"/>
              </a:rPr>
              <a:t>Circulaire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economie</a:t>
            </a:r>
            <a:r>
              <a:rPr lang="en-US" dirty="0">
                <a:latin typeface="Verdana"/>
                <a:ea typeface="Verdana"/>
              </a:rPr>
              <a:t>; </a:t>
            </a:r>
            <a:r>
              <a:rPr lang="en-US" dirty="0" err="1">
                <a:latin typeface="Verdana"/>
                <a:ea typeface="Verdana"/>
              </a:rPr>
              <a:t>lokale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bewerking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plantenresten</a:t>
            </a:r>
            <a:r>
              <a:rPr lang="en-US" dirty="0">
                <a:latin typeface="Verdana"/>
                <a:ea typeface="Verdana"/>
              </a:rPr>
              <a:t> tot </a:t>
            </a:r>
            <a:r>
              <a:rPr lang="en-US" dirty="0" err="1">
                <a:latin typeface="Verdana"/>
                <a:ea typeface="Verdana"/>
              </a:rPr>
              <a:t>bodemverbeteraar</a:t>
            </a:r>
            <a:endParaRPr lang="en-US" dirty="0">
              <a:latin typeface="Verdana"/>
              <a:ea typeface="Verdana"/>
            </a:endParaRPr>
          </a:p>
          <a:p>
            <a:pPr marL="252095" indent="-252095"/>
            <a:r>
              <a:rPr lang="en-US" dirty="0" err="1">
                <a:latin typeface="Verdana"/>
                <a:ea typeface="Verdana"/>
              </a:rPr>
              <a:t>Waarom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dit</a:t>
            </a:r>
            <a:r>
              <a:rPr lang="en-US" dirty="0">
                <a:latin typeface="Verdana"/>
                <a:ea typeface="Verdana"/>
              </a:rPr>
              <a:t> project?</a:t>
            </a:r>
          </a:p>
          <a:p>
            <a:pPr marL="982345" lvl="1"/>
            <a:r>
              <a:rPr lang="en-US" dirty="0" err="1">
                <a:latin typeface="Verdana"/>
                <a:ea typeface="Verdana"/>
              </a:rPr>
              <a:t>Onderzoek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mogelijke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bodemeffecten</a:t>
            </a:r>
            <a:r>
              <a:rPr lang="en-US" dirty="0">
                <a:latin typeface="Verdana"/>
                <a:ea typeface="Verdana"/>
              </a:rPr>
              <a:t> en </a:t>
            </a:r>
            <a:r>
              <a:rPr lang="en-US" dirty="0" err="1">
                <a:latin typeface="Verdana"/>
                <a:ea typeface="Verdana"/>
              </a:rPr>
              <a:t>veiligheid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voor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mens</a:t>
            </a:r>
            <a:r>
              <a:rPr lang="en-US" dirty="0">
                <a:latin typeface="Verdana"/>
                <a:ea typeface="Verdana"/>
              </a:rPr>
              <a:t> en milieu, </a:t>
            </a:r>
            <a:r>
              <a:rPr lang="en-US" dirty="0" err="1">
                <a:latin typeface="Verdana"/>
                <a:ea typeface="Verdana"/>
              </a:rPr>
              <a:t>als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onderbouwing</a:t>
            </a:r>
            <a:r>
              <a:rPr lang="en-US" dirty="0">
                <a:latin typeface="Verdana"/>
                <a:ea typeface="Verdana"/>
              </a:rPr>
              <a:t> van </a:t>
            </a:r>
            <a:r>
              <a:rPr lang="en-US" dirty="0" err="1">
                <a:latin typeface="Verdana"/>
                <a:ea typeface="Verdana"/>
              </a:rPr>
              <a:t>evt</a:t>
            </a:r>
            <a:r>
              <a:rPr lang="en-US" dirty="0">
                <a:latin typeface="Verdana"/>
                <a:ea typeface="Verdana"/>
              </a:rPr>
              <a:t>. </a:t>
            </a:r>
            <a:r>
              <a:rPr lang="en-US" dirty="0" err="1">
                <a:latin typeface="Verdana"/>
                <a:ea typeface="Verdana"/>
              </a:rPr>
              <a:t>nieuw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beleid</a:t>
            </a:r>
            <a:endParaRPr lang="en-US" dirty="0">
              <a:latin typeface="Verdana"/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4E264C-CA8E-4543-ED24-81F97F3A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Inleiding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425BF-758F-7256-4F04-26FF9B87F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95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13EEC-986B-6406-CA13-58423D547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373" y="1025100"/>
            <a:ext cx="8398800" cy="3092400"/>
          </a:xfrm>
        </p:spPr>
        <p:txBody>
          <a:bodyPr/>
          <a:lstStyle/>
          <a:p>
            <a:pPr marL="252095" indent="-252095"/>
            <a:r>
              <a:rPr lang="nl-NL" dirty="0">
                <a:latin typeface="Verdana"/>
                <a:ea typeface="Verdana"/>
              </a:rPr>
              <a:t>Bij pilots weinig kiemkracht van onkruid. Openen kuil kan oorzaak van onkruid zijn.</a:t>
            </a:r>
          </a:p>
          <a:p>
            <a:pPr marL="252095" indent="-252095"/>
            <a:r>
              <a:rPr lang="nl-NL" dirty="0">
                <a:latin typeface="Verdana"/>
                <a:ea typeface="Verdana"/>
              </a:rPr>
              <a:t>Uit beperkt onderzoek blijkt dat effectieve micro-organismen kunnen zorgen voor extra onkruiddodingseffect van probleemonkruiden als Ridderzuring, Japanse duizendknoop en Jacobskruiskruid na </a:t>
            </a:r>
            <a:r>
              <a:rPr lang="nl-NL" dirty="0" err="1">
                <a:latin typeface="Verdana"/>
                <a:ea typeface="Verdana"/>
              </a:rPr>
              <a:t>spiking</a:t>
            </a:r>
            <a:endParaRPr lang="nl-NL" dirty="0">
              <a:latin typeface="Verdana"/>
              <a:ea typeface="Verdana"/>
            </a:endParaRPr>
          </a:p>
          <a:p>
            <a:pPr marL="252095" indent="-252095"/>
            <a:r>
              <a:rPr lang="nl-NL" dirty="0">
                <a:latin typeface="Verdana"/>
                <a:ea typeface="Verdana"/>
              </a:rPr>
              <a:t>In groenvoorziening helpt dikke </a:t>
            </a:r>
            <a:r>
              <a:rPr lang="nl-NL" dirty="0" err="1">
                <a:latin typeface="Verdana"/>
                <a:ea typeface="Verdana"/>
              </a:rPr>
              <a:t>mulchlaag</a:t>
            </a:r>
            <a:r>
              <a:rPr lang="nl-NL" dirty="0">
                <a:latin typeface="Verdana"/>
                <a:ea typeface="Verdana"/>
              </a:rPr>
              <a:t> tegen onkruid</a:t>
            </a:r>
          </a:p>
          <a:p>
            <a:pPr marL="252095" indent="-252095"/>
            <a:endParaRPr lang="nl-NL" dirty="0">
              <a:ea typeface="Verdana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84D56-4F4D-5B5A-592A-AF7FC18A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Onkruid</a:t>
            </a:r>
            <a:r>
              <a:rPr lang="en-US"/>
              <a:t> – </a:t>
            </a:r>
            <a:r>
              <a:rPr lang="en-US" err="1"/>
              <a:t>conclusies</a:t>
            </a:r>
            <a:r>
              <a:rPr lang="en-US"/>
              <a:t> en </a:t>
            </a:r>
            <a:r>
              <a:rPr lang="en-US" err="1"/>
              <a:t>andere</a:t>
            </a:r>
            <a:r>
              <a:rPr lang="en-US"/>
              <a:t> </a:t>
            </a:r>
            <a:r>
              <a:rPr lang="en-US" err="1"/>
              <a:t>bevindingen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D85C6-3E02-D827-C99E-42CC56C51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8155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84D56-4F4D-5B5A-592A-AF7FC18A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erdana"/>
                <a:ea typeface="Verdana"/>
              </a:rPr>
              <a:t>Mens</a:t>
            </a:r>
            <a:r>
              <a:rPr lang="en-US" dirty="0">
                <a:latin typeface="Verdana"/>
                <a:ea typeface="Verdana"/>
              </a:rPr>
              <a:t> en milieu – </a:t>
            </a:r>
            <a:r>
              <a:rPr lang="en-US" dirty="0" err="1">
                <a:latin typeface="Verdana"/>
                <a:ea typeface="Verdana"/>
              </a:rPr>
              <a:t>metalen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D85C6-3E02-D827-C99E-42CC56C51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21</a:t>
            </a:fld>
            <a:endParaRPr lang="en-GB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760C8-2BEA-6E72-C500-D9D167B00016}"/>
              </a:ext>
            </a:extLst>
          </p:cNvPr>
          <p:cNvSpPr txBox="1"/>
          <p:nvPr/>
        </p:nvSpPr>
        <p:spPr>
          <a:xfrm>
            <a:off x="561600" y="3778391"/>
            <a:ext cx="8663164" cy="995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Verdana"/>
                <a:ea typeface="Verdana"/>
              </a:rPr>
              <a:t>Beperkte variatie in gehalten tussen producten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Verdana"/>
                <a:ea typeface="Verdana"/>
              </a:rPr>
              <a:t>Metalen (m.u.v. Cd) in lokale bodemverbeteraars voldoen ruimschoots aan wettelijke norm </a:t>
            </a:r>
            <a:endParaRPr lang="en-US" sz="1600" dirty="0">
              <a:ea typeface="Verdana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Verdana"/>
                <a:ea typeface="Verdana"/>
              </a:rPr>
              <a:t>Afwijkingen Cd gerelateerd aan regionale bodemverontreiniging (Kempen)</a:t>
            </a:r>
            <a:endParaRPr lang="en-US" sz="1400" dirty="0"/>
          </a:p>
          <a:p>
            <a:pPr>
              <a:lnSpc>
                <a:spcPts val="1800"/>
              </a:lnSpc>
            </a:pPr>
            <a:endParaRPr lang="nl-NL" sz="1400" dirty="0">
              <a:latin typeface="Verdana"/>
              <a:ea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DFE25-569E-3F79-5E85-0E1D643EC6AD}"/>
              </a:ext>
            </a:extLst>
          </p:cNvPr>
          <p:cNvSpPr txBox="1"/>
          <p:nvPr/>
        </p:nvSpPr>
        <p:spPr>
          <a:xfrm>
            <a:off x="561600" y="3506546"/>
            <a:ext cx="3459601" cy="286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800" i="1">
                <a:latin typeface="Verdana" pitchFamily="34" charset="0"/>
              </a:rPr>
              <a:t>Bron: </a:t>
            </a:r>
            <a:r>
              <a:rPr lang="nl-NL" sz="800" i="1" err="1">
                <a:latin typeface="Verdana" pitchFamily="34" charset="0"/>
              </a:rPr>
              <a:t>WEnR</a:t>
            </a:r>
            <a:r>
              <a:rPr lang="nl-NL" sz="800" i="1">
                <a:latin typeface="Verdana" pitchFamily="34" charset="0"/>
              </a:rPr>
              <a:t>; gemiddelde groencompost: bron Keurcompost.nl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FD68869-976E-90CE-21E8-23D907BB3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953273"/>
              </p:ext>
            </p:extLst>
          </p:nvPr>
        </p:nvGraphicFramePr>
        <p:xfrm>
          <a:off x="436226" y="9884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2580F2C-D35D-E8FE-4AB5-F8A699EFA097}"/>
              </a:ext>
            </a:extLst>
          </p:cNvPr>
          <p:cNvSpPr txBox="1"/>
          <p:nvPr/>
        </p:nvSpPr>
        <p:spPr>
          <a:xfrm>
            <a:off x="513110" y="753242"/>
            <a:ext cx="5747086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err="1">
                <a:latin typeface="Verdana" pitchFamily="34" charset="0"/>
              </a:rPr>
              <a:t>Mediane</a:t>
            </a:r>
            <a:r>
              <a:rPr lang="en-US" sz="1400">
                <a:latin typeface="Verdana" pitchFamily="34" charset="0"/>
              </a:rPr>
              <a:t> (P50) </a:t>
            </a:r>
            <a:r>
              <a:rPr lang="en-US" sz="1400" err="1">
                <a:latin typeface="Verdana" pitchFamily="34" charset="0"/>
              </a:rPr>
              <a:t>metaalgehalten</a:t>
            </a:r>
            <a:r>
              <a:rPr lang="en-US" sz="1400">
                <a:latin typeface="Verdana" pitchFamily="34" charset="0"/>
              </a:rPr>
              <a:t> in bokashi, error bars </a:t>
            </a:r>
            <a:r>
              <a:rPr lang="en-US" sz="1400" err="1">
                <a:latin typeface="Verdana" pitchFamily="34" charset="0"/>
              </a:rPr>
              <a:t>zijn</a:t>
            </a:r>
            <a:r>
              <a:rPr lang="en-US" sz="1400">
                <a:latin typeface="Verdana" pitchFamily="34" charset="0"/>
              </a:rPr>
              <a:t> P95</a:t>
            </a:r>
            <a:endParaRPr lang="nl-NL" sz="1400" err="1">
              <a:latin typeface="Verdan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1437F-58C2-62A8-A74B-5131AE808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182" y="1189237"/>
            <a:ext cx="4038418" cy="23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E2311-4B2E-0E11-FCFA-E26D617F6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06C606-E4DA-95E2-F9E8-5BB8474F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0" y="1401117"/>
            <a:ext cx="4678206" cy="307007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6D57113-44E6-034A-44F6-858A55B7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1020671"/>
          </a:xfrm>
        </p:spPr>
        <p:txBody>
          <a:bodyPr/>
          <a:lstStyle/>
          <a:p>
            <a:r>
              <a:rPr lang="nl-NL" sz="2800"/>
              <a:t>Mens en milieu – fysieke verontreinigingen (gewicht in droge stof), Vredepeel 2024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C9A4B-F97D-1298-9846-FF95FBE317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22</a:t>
            </a:fld>
            <a:endParaRPr lang="nl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022EA9-ED68-0B56-0497-2713CB9D49D8}"/>
              </a:ext>
            </a:extLst>
          </p:cNvPr>
          <p:cNvCxnSpPr>
            <a:cxnSpLocks/>
          </p:cNvCxnSpPr>
          <p:nvPr/>
        </p:nvCxnSpPr>
        <p:spPr>
          <a:xfrm>
            <a:off x="1291466" y="3681848"/>
            <a:ext cx="3762855" cy="0"/>
          </a:xfrm>
          <a:prstGeom prst="line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</a:ln>
          <a:effectLst/>
        </p:spPr>
      </p:cxnSp>
      <p:sp>
        <p:nvSpPr>
          <p:cNvPr id="13" name="TextBox 4">
            <a:extLst>
              <a:ext uri="{FF2B5EF4-FFF2-40B4-BE49-F238E27FC236}">
                <a16:creationId xmlns:a16="http://schemas.microsoft.com/office/drawing/2014/main" id="{BE52A3B5-3F6E-A9A0-E8F7-DFD039620FA7}"/>
              </a:ext>
            </a:extLst>
          </p:cNvPr>
          <p:cNvSpPr txBox="1"/>
          <p:nvPr/>
        </p:nvSpPr>
        <p:spPr>
          <a:xfrm>
            <a:off x="4598087" y="3478712"/>
            <a:ext cx="573234" cy="26846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 Keurcompost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4A71B2-E143-FE89-B95A-D06B3FA7D177}"/>
              </a:ext>
            </a:extLst>
          </p:cNvPr>
          <p:cNvSpPr txBox="1"/>
          <p:nvPr/>
        </p:nvSpPr>
        <p:spPr>
          <a:xfrm>
            <a:off x="5451231" y="1615930"/>
            <a:ext cx="3246369" cy="26057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000" indent="-180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nl-NL" sz="1200">
                <a:latin typeface="Verdana"/>
                <a:ea typeface="Verdana"/>
              </a:rPr>
              <a:t>Verschillen in tussen pilots, en ook tussen jaren</a:t>
            </a:r>
          </a:p>
          <a:p>
            <a:pPr marL="180000" indent="-18000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nl-NL" sz="1200">
              <a:latin typeface="Verdana"/>
              <a:ea typeface="Verdana"/>
            </a:endParaRP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200">
                <a:latin typeface="Verdana"/>
                <a:ea typeface="Verdana"/>
              </a:rPr>
              <a:t>Alle lo</a:t>
            </a:r>
            <a:r>
              <a:rPr lang="nl-NL" sz="1200">
                <a:latin typeface="Verdana"/>
                <a:ea typeface="Verdana"/>
              </a:rPr>
              <a:t>kale bodemverbeteraars onder wettelijke norm voor gehalte in compost, maar niet onder norm Keurcompost.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nl-NL" sz="1200">
              <a:latin typeface="Verdana"/>
              <a:ea typeface="Verdana"/>
            </a:endParaRP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nl-NL" sz="1200">
                <a:latin typeface="Verdana"/>
                <a:ea typeface="Verdana"/>
              </a:rPr>
              <a:t>Verwijdering van grote delen vergt soms voor- en </a:t>
            </a:r>
            <a:r>
              <a:rPr lang="nl-NL" sz="1200" err="1">
                <a:latin typeface="Verdana"/>
                <a:ea typeface="Verdana"/>
              </a:rPr>
              <a:t>naschoning</a:t>
            </a:r>
            <a:endParaRPr lang="nl-NL" sz="1200">
              <a:latin typeface="Verdana"/>
              <a:ea typeface="Verdana"/>
            </a:endParaRPr>
          </a:p>
          <a:p>
            <a:pPr marL="180000" indent="-18000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nl-NL" sz="120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9112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9B9AEC-247D-49BE-BBA3-952BCA9E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Mens</a:t>
            </a:r>
            <a:r>
              <a:rPr lang="en-US"/>
              <a:t> en milieu – </a:t>
            </a:r>
            <a:r>
              <a:rPr lang="en-US" i="1"/>
              <a:t>Aspergillus Fumigatus</a:t>
            </a:r>
            <a:endParaRPr lang="nl-NL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33170-643C-A12D-C6FD-5ED1A15E1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23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CCD6C-3446-A83C-E4DE-F82BA4FEE702}"/>
              </a:ext>
            </a:extLst>
          </p:cNvPr>
          <p:cNvSpPr txBox="1"/>
          <p:nvPr/>
        </p:nvSpPr>
        <p:spPr>
          <a:xfrm>
            <a:off x="266971" y="871669"/>
            <a:ext cx="8874934" cy="533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>
                <a:latin typeface="Verdana"/>
                <a:ea typeface="Verdana"/>
              </a:rPr>
              <a:t>Onderzocht wegens potentiële bijdrage aan azolen resistente </a:t>
            </a:r>
            <a:r>
              <a:rPr lang="nl-NL" sz="1400" i="1">
                <a:latin typeface="Verdana"/>
                <a:ea typeface="Verdana"/>
              </a:rPr>
              <a:t>A. </a:t>
            </a:r>
            <a:r>
              <a:rPr lang="nl-NL" sz="1400" i="1" err="1">
                <a:latin typeface="Verdana"/>
                <a:ea typeface="Verdana"/>
              </a:rPr>
              <a:t>fumigatus</a:t>
            </a:r>
            <a:r>
              <a:rPr lang="nl-NL" sz="1400">
                <a:latin typeface="Verdana"/>
                <a:ea typeface="Verdana"/>
              </a:rPr>
              <a:t> (humane gezondheid)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89976-A907-E6C0-245A-447372C938D1}"/>
              </a:ext>
            </a:extLst>
          </p:cNvPr>
          <p:cNvSpPr txBox="1"/>
          <p:nvPr/>
        </p:nvSpPr>
        <p:spPr>
          <a:xfrm>
            <a:off x="5080504" y="1602720"/>
            <a:ext cx="3469136" cy="16877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>
                <a:latin typeface="Verdana"/>
                <a:ea typeface="Verdana"/>
              </a:rPr>
              <a:t>Gehalten aan </a:t>
            </a:r>
            <a:r>
              <a:rPr lang="nl-NL" sz="1400" i="1">
                <a:latin typeface="Verdana"/>
                <a:ea typeface="Verdana"/>
              </a:rPr>
              <a:t>A. </a:t>
            </a:r>
            <a:r>
              <a:rPr lang="nl-NL" sz="1400" i="1" err="1">
                <a:latin typeface="Verdana"/>
                <a:ea typeface="Verdana"/>
              </a:rPr>
              <a:t>fumigatus</a:t>
            </a:r>
            <a:r>
              <a:rPr lang="nl-NL" sz="1400">
                <a:latin typeface="Verdana"/>
                <a:ea typeface="Verdana"/>
              </a:rPr>
              <a:t> in </a:t>
            </a:r>
            <a:r>
              <a:rPr lang="nl-NL" sz="1400" err="1">
                <a:latin typeface="Verdana"/>
                <a:ea typeface="Verdana"/>
              </a:rPr>
              <a:t>bokashi</a:t>
            </a:r>
            <a:r>
              <a:rPr lang="nl-NL" sz="1400">
                <a:latin typeface="Verdana"/>
                <a:ea typeface="Verdana"/>
              </a:rPr>
              <a:t> vergelijkbaar met ander organisch materiaal</a:t>
            </a:r>
          </a:p>
          <a:p>
            <a:pPr>
              <a:lnSpc>
                <a:spcPts val="1800"/>
              </a:lnSpc>
            </a:pPr>
            <a:endParaRPr lang="nl-NL" sz="140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nl-NL" sz="1400">
                <a:latin typeface="Verdana"/>
                <a:ea typeface="Verdana"/>
              </a:rPr>
              <a:t>Fractie azolenresistentie zeer laag en op achtergrondniveau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292BA-1818-3799-B62B-E4708EC24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55" y="1485760"/>
            <a:ext cx="4102945" cy="2337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3CDC71-6B7B-F90E-CFC0-8DBBE9A99D2B}"/>
              </a:ext>
            </a:extLst>
          </p:cNvPr>
          <p:cNvSpPr txBox="1"/>
          <p:nvPr/>
        </p:nvSpPr>
        <p:spPr>
          <a:xfrm>
            <a:off x="415264" y="3983344"/>
            <a:ext cx="7956103" cy="533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+mj-lt"/>
              </a:rPr>
              <a:t>Er zijn geen risico’s gevonden voor verspreiding van resistente </a:t>
            </a:r>
            <a:r>
              <a:rPr lang="nl-NL" sz="1400" i="1" dirty="0">
                <a:latin typeface="+mj-lt"/>
              </a:rPr>
              <a:t>A. </a:t>
            </a:r>
            <a:r>
              <a:rPr lang="nl-NL" sz="1400" i="1" dirty="0" err="1">
                <a:latin typeface="+mj-lt"/>
              </a:rPr>
              <a:t>fumigatus</a:t>
            </a:r>
            <a:r>
              <a:rPr lang="nl-NL" sz="1400" dirty="0">
                <a:latin typeface="+mj-lt"/>
              </a:rPr>
              <a:t> schimmel bij de vier onderzochte </a:t>
            </a:r>
            <a:r>
              <a:rPr lang="nl-NL" sz="1400" dirty="0" err="1">
                <a:latin typeface="+mj-lt"/>
              </a:rPr>
              <a:t>bokashi</a:t>
            </a:r>
            <a:r>
              <a:rPr lang="nl-NL" sz="1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7950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D7EA2-3385-6656-AF8E-D1584EA3BE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858982"/>
            <a:ext cx="8398800" cy="3601418"/>
          </a:xfrm>
        </p:spPr>
        <p:txBody>
          <a:bodyPr/>
          <a:lstStyle/>
          <a:p>
            <a:pPr marL="252095" indent="-252095"/>
            <a:r>
              <a:rPr lang="nl-NL" dirty="0"/>
              <a:t>Chemische verontreinigingen vormen geen risico bij lokaal gebruik</a:t>
            </a:r>
            <a:endParaRPr lang="en-US" dirty="0"/>
          </a:p>
          <a:p>
            <a:pPr marL="252095" indent="-252095"/>
            <a:r>
              <a:rPr lang="nl-NL" dirty="0"/>
              <a:t>Fysieke verontreinigingen zijn beheersbaar en onder grens van 0,5% bodemvreemde bestanddelen (Meststoffenwet). Wel zitten er te grote delen (&gt;50 mm) in. </a:t>
            </a:r>
            <a:endParaRPr lang="nl-NL" dirty="0">
              <a:ea typeface="Verdana" pitchFamily="34" charset="0"/>
            </a:endParaRPr>
          </a:p>
          <a:p>
            <a:pPr marL="696595" lvl="1" indent="0">
              <a:spcBef>
                <a:spcPts val="600"/>
              </a:spcBef>
              <a:buNone/>
            </a:pPr>
            <a:r>
              <a:rPr lang="nl-NL" sz="1400" dirty="0"/>
              <a:t>Gebruik kwaliteitsborgingsysteem:</a:t>
            </a:r>
            <a:endParaRPr lang="nl-NL" sz="1400" dirty="0">
              <a:ea typeface="Verdana" pitchFamily="34" charset="0"/>
            </a:endParaRPr>
          </a:p>
          <a:p>
            <a:pPr marL="982345" lvl="1">
              <a:spcBef>
                <a:spcPts val="600"/>
              </a:spcBef>
            </a:pPr>
            <a:r>
              <a:rPr lang="nl-NL" sz="1400" dirty="0"/>
              <a:t>Voorkomen dat het in bronmateriaal zit</a:t>
            </a:r>
            <a:endParaRPr lang="nl-NL" sz="1400" dirty="0">
              <a:ea typeface="Verdana" pitchFamily="34" charset="0"/>
            </a:endParaRPr>
          </a:p>
          <a:p>
            <a:pPr marL="982345" lvl="1">
              <a:spcBef>
                <a:spcPts val="600"/>
              </a:spcBef>
            </a:pPr>
            <a:r>
              <a:rPr lang="nl-NL" sz="1400" dirty="0"/>
              <a:t>Verwijderen voor maaien/blad verzamelen</a:t>
            </a:r>
            <a:endParaRPr lang="nl-NL" sz="1400" dirty="0">
              <a:ea typeface="Verdana" pitchFamily="34" charset="0"/>
            </a:endParaRPr>
          </a:p>
          <a:p>
            <a:pPr marL="982345" lvl="1">
              <a:spcBef>
                <a:spcPts val="600"/>
              </a:spcBef>
            </a:pPr>
            <a:r>
              <a:rPr lang="nl-NL" sz="1400" dirty="0" err="1"/>
              <a:t>Naschoning</a:t>
            </a:r>
            <a:r>
              <a:rPr lang="nl-NL" sz="1400" dirty="0"/>
              <a:t> op veld</a:t>
            </a:r>
            <a:endParaRPr lang="nl-NL" sz="1400" dirty="0">
              <a:ea typeface="Verdana" pitchFamily="34" charset="0"/>
            </a:endParaRPr>
          </a:p>
          <a:p>
            <a:pPr marL="252095" indent="-252095">
              <a:spcBef>
                <a:spcPts val="600"/>
              </a:spcBef>
            </a:pPr>
            <a:r>
              <a:rPr lang="nl-NL" dirty="0">
                <a:latin typeface="Verdana"/>
                <a:ea typeface="Verdana"/>
              </a:rPr>
              <a:t>Gezondheidskundige risico’s zijn afwezig (azolenresistente </a:t>
            </a:r>
            <a:r>
              <a:rPr lang="nl-NL" i="1" dirty="0" err="1">
                <a:latin typeface="Verdana"/>
                <a:ea typeface="Verdana"/>
              </a:rPr>
              <a:t>Aspergillus</a:t>
            </a:r>
            <a:r>
              <a:rPr lang="nl-NL" i="1" dirty="0">
                <a:latin typeface="Verdana"/>
                <a:ea typeface="Verdana"/>
              </a:rPr>
              <a:t> </a:t>
            </a:r>
            <a:r>
              <a:rPr lang="nl-NL" i="1" dirty="0" err="1">
                <a:latin typeface="Verdana"/>
                <a:ea typeface="Verdana"/>
              </a:rPr>
              <a:t>fumigatus</a:t>
            </a:r>
            <a:r>
              <a:rPr lang="nl-NL" dirty="0">
                <a:latin typeface="Verdana"/>
                <a:ea typeface="Verdana"/>
              </a:rPr>
              <a:t>)</a:t>
            </a:r>
          </a:p>
          <a:p>
            <a:pPr marL="252095" indent="-252095"/>
            <a:endParaRPr lang="nl-NL" dirty="0">
              <a:ea typeface="Verdana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26EE10-1B21-EA3B-7FF0-B63276181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Mens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milieu - </a:t>
            </a:r>
            <a:r>
              <a:rPr lang="en-US" err="1"/>
              <a:t>conclusies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B567E-93BA-4F02-2064-82827DC19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0755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CFDD6F-C437-AE50-25C7-ACB27F88B0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933994"/>
            <a:ext cx="8398800" cy="3526406"/>
          </a:xfrm>
        </p:spPr>
        <p:txBody>
          <a:bodyPr/>
          <a:lstStyle/>
          <a:p>
            <a:pPr marL="252095" indent="-252095">
              <a:lnSpc>
                <a:spcPct val="100000"/>
              </a:lnSpc>
            </a:pPr>
            <a:r>
              <a:rPr lang="en-US" sz="1600" dirty="0" err="1">
                <a:latin typeface="Verdana"/>
                <a:ea typeface="Verdana"/>
              </a:rPr>
              <a:t>Organische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stof</a:t>
            </a:r>
            <a:r>
              <a:rPr lang="en-US" sz="1600" dirty="0">
                <a:latin typeface="Verdana"/>
                <a:ea typeface="Verdana"/>
              </a:rPr>
              <a:t> (OS) in de </a:t>
            </a:r>
            <a:r>
              <a:rPr lang="en-US" sz="1600" dirty="0" err="1">
                <a:latin typeface="Verdana"/>
                <a:ea typeface="Verdana"/>
              </a:rPr>
              <a:t>bodem</a:t>
            </a:r>
            <a:endParaRPr lang="en-US" sz="1600" dirty="0">
              <a:latin typeface="Verdana"/>
              <a:ea typeface="Verdana"/>
            </a:endParaRPr>
          </a:p>
          <a:p>
            <a:pPr marL="696595" lvl="1" indent="0">
              <a:lnSpc>
                <a:spcPct val="100000"/>
              </a:lnSpc>
              <a:buNone/>
            </a:pPr>
            <a:r>
              <a:rPr lang="en-US" sz="1600" dirty="0" err="1">
                <a:latin typeface="Verdana"/>
                <a:ea typeface="Verdana"/>
              </a:rPr>
              <a:t>Bodemverbeteraars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kunnen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bodem</a:t>
            </a:r>
            <a:r>
              <a:rPr lang="en-US" sz="1600" dirty="0">
                <a:latin typeface="Verdana"/>
                <a:ea typeface="Verdana"/>
              </a:rPr>
              <a:t> OS op </a:t>
            </a:r>
            <a:r>
              <a:rPr lang="en-US" sz="1600" dirty="0" err="1">
                <a:latin typeface="Verdana"/>
                <a:ea typeface="Verdana"/>
              </a:rPr>
              <a:t>peil</a:t>
            </a:r>
            <a:r>
              <a:rPr lang="en-US" sz="1600" dirty="0">
                <a:latin typeface="Verdana"/>
                <a:ea typeface="Verdana"/>
              </a:rPr>
              <a:t> </a:t>
            </a:r>
            <a:r>
              <a:rPr lang="en-US" sz="1600" dirty="0" err="1">
                <a:latin typeface="Verdana"/>
                <a:ea typeface="Verdana"/>
              </a:rPr>
              <a:t>helpen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houden</a:t>
            </a:r>
            <a:r>
              <a:rPr lang="en-US" sz="1600" dirty="0">
                <a:latin typeface="Verdana"/>
                <a:ea typeface="Verdana"/>
              </a:rPr>
              <a:t>, effect is in </a:t>
            </a:r>
            <a:r>
              <a:rPr lang="en-US" sz="1600" dirty="0" err="1">
                <a:latin typeface="Verdana"/>
                <a:ea typeface="Verdana"/>
              </a:rPr>
              <a:t>veldproef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na</a:t>
            </a:r>
            <a:r>
              <a:rPr lang="en-US" sz="1600" dirty="0">
                <a:latin typeface="Verdana"/>
                <a:ea typeface="Verdana"/>
              </a:rPr>
              <a:t> 4 </a:t>
            </a:r>
            <a:r>
              <a:rPr lang="en-US" sz="1600" dirty="0" err="1">
                <a:latin typeface="Verdana"/>
                <a:ea typeface="Verdana"/>
              </a:rPr>
              <a:t>jaar</a:t>
            </a:r>
            <a:r>
              <a:rPr lang="en-US" sz="1600" dirty="0">
                <a:latin typeface="Verdana"/>
                <a:ea typeface="Verdana"/>
              </a:rPr>
              <a:t> en in pilots </a:t>
            </a:r>
            <a:r>
              <a:rPr lang="en-US" sz="1600" dirty="0" err="1">
                <a:latin typeface="Verdana"/>
                <a:ea typeface="Verdana"/>
              </a:rPr>
              <a:t>meetbaar</a:t>
            </a:r>
            <a:r>
              <a:rPr lang="en-US" sz="1600" dirty="0">
                <a:latin typeface="Verdana"/>
                <a:ea typeface="Verdana"/>
              </a:rPr>
              <a:t> </a:t>
            </a:r>
            <a:endParaRPr lang="en-US" sz="1600" dirty="0">
              <a:highlight>
                <a:srgbClr val="FFFFFF"/>
              </a:highlight>
              <a:latin typeface="Verdana"/>
              <a:ea typeface="Verdana"/>
            </a:endParaRPr>
          </a:p>
          <a:p>
            <a:pPr marL="252095" indent="-252095">
              <a:lnSpc>
                <a:spcPct val="100000"/>
              </a:lnSpc>
            </a:pPr>
            <a:r>
              <a:rPr lang="en-US" sz="1600" dirty="0" err="1">
                <a:latin typeface="Verdana"/>
                <a:ea typeface="Verdana"/>
              </a:rPr>
              <a:t>Waterkarakteristieken</a:t>
            </a:r>
            <a:r>
              <a:rPr lang="en-US" sz="1600" dirty="0">
                <a:latin typeface="Verdana"/>
                <a:ea typeface="Verdana"/>
              </a:rPr>
              <a:t>: er </a:t>
            </a:r>
            <a:r>
              <a:rPr lang="en-US" sz="1600" dirty="0" err="1">
                <a:latin typeface="Verdana"/>
                <a:ea typeface="Verdana"/>
              </a:rPr>
              <a:t>zijn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effecten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meetbaar</a:t>
            </a:r>
            <a:r>
              <a:rPr lang="en-US" sz="1600" dirty="0">
                <a:latin typeface="Verdana"/>
                <a:ea typeface="Verdana"/>
              </a:rPr>
              <a:t> in </a:t>
            </a:r>
            <a:r>
              <a:rPr lang="en-US" sz="1600" dirty="0" err="1">
                <a:latin typeface="Verdana"/>
                <a:ea typeface="Verdana"/>
              </a:rPr>
              <a:t>veldproef</a:t>
            </a:r>
            <a:r>
              <a:rPr lang="en-US" sz="1600" dirty="0">
                <a:latin typeface="Verdana"/>
                <a:ea typeface="Verdana"/>
              </a:rPr>
              <a:t> en pilots</a:t>
            </a:r>
          </a:p>
          <a:p>
            <a:pPr marL="252095" indent="-252095">
              <a:lnSpc>
                <a:spcPct val="100000"/>
              </a:lnSpc>
            </a:pPr>
            <a:r>
              <a:rPr lang="nl-NL" sz="1600" dirty="0">
                <a:latin typeface="Verdana"/>
                <a:ea typeface="Verdana"/>
              </a:rPr>
              <a:t>Landbouwkundige waarde</a:t>
            </a:r>
          </a:p>
          <a:p>
            <a:pPr marL="982345" lvl="1">
              <a:lnSpc>
                <a:spcPct val="100000"/>
              </a:lnSpc>
              <a:buSzPct val="114999"/>
            </a:pPr>
            <a:r>
              <a:rPr lang="nl-NL" sz="1600" dirty="0">
                <a:latin typeface="Verdana"/>
                <a:ea typeface="Verdana"/>
              </a:rPr>
              <a:t>Als bodemverbeteraar in effecten vergelijkbaar met groencompost. </a:t>
            </a:r>
            <a:endParaRPr lang="nl-NL" sz="1600" dirty="0">
              <a:ea typeface="Verdana"/>
            </a:endParaRPr>
          </a:p>
          <a:p>
            <a:pPr marL="982345" lvl="1">
              <a:lnSpc>
                <a:spcPct val="100000"/>
              </a:lnSpc>
              <a:buSzPct val="114999"/>
            </a:pPr>
            <a:r>
              <a:rPr lang="nl-NL" sz="1600" dirty="0">
                <a:latin typeface="Verdana"/>
                <a:ea typeface="Verdana"/>
              </a:rPr>
              <a:t>instandhouding bodem OS is moeilijk voor boeren, input van bodemverbeteraars helpt.</a:t>
            </a:r>
          </a:p>
          <a:p>
            <a:pPr marL="982345" lvl="1">
              <a:lnSpc>
                <a:spcPct val="100000"/>
              </a:lnSpc>
              <a:buSzPct val="114999"/>
            </a:pPr>
            <a:r>
              <a:rPr lang="nl-NL" sz="1600" dirty="0">
                <a:latin typeface="Verdana"/>
                <a:ea typeface="Verdana"/>
              </a:rPr>
              <a:t>Stikstofwerkingscoëfficiënt over meerdere jaren </a:t>
            </a:r>
            <a:endParaRPr lang="nl-NL" sz="1600" dirty="0">
              <a:ea typeface="Verdana" pitchFamily="34" charset="0"/>
            </a:endParaRPr>
          </a:p>
          <a:p>
            <a:pPr marL="252095" indent="-252095">
              <a:lnSpc>
                <a:spcPct val="100000"/>
              </a:lnSpc>
            </a:pPr>
            <a:endParaRPr lang="en-US" sz="1600" dirty="0">
              <a:latin typeface="Verdana"/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2FB387-3F95-5760-4159-96BC6161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Conclusies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na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vijf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jaar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onderzoek</a:t>
            </a:r>
            <a:r>
              <a:rPr lang="en-US">
                <a:latin typeface="Verdana"/>
                <a:ea typeface="Verdana"/>
              </a:rPr>
              <a:t> (1/2)</a:t>
            </a:r>
            <a:endParaRPr lang="nl-NL">
              <a:highlight>
                <a:srgbClr val="FFFF00"/>
              </a:highlight>
              <a:latin typeface="Verdana"/>
              <a:ea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7C19F-5328-36F3-71B2-4DE6D2DD3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2624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CFDD6F-C437-AE50-25C7-ACB27F88B0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933994"/>
            <a:ext cx="8398800" cy="3526406"/>
          </a:xfrm>
        </p:spPr>
        <p:txBody>
          <a:bodyPr/>
          <a:lstStyle/>
          <a:p>
            <a:pPr marL="252095">
              <a:lnSpc>
                <a:spcPct val="100000"/>
              </a:lnSpc>
            </a:pPr>
            <a:r>
              <a:rPr lang="en-US" sz="1600" dirty="0" err="1"/>
              <a:t>Onkruid</a:t>
            </a:r>
            <a:endParaRPr lang="en-US" sz="1600" dirty="0">
              <a:ea typeface="Verdana" pitchFamily="34" charset="0"/>
            </a:endParaRPr>
          </a:p>
          <a:p>
            <a:pPr marL="696595" lvl="1" indent="0">
              <a:lnSpc>
                <a:spcPct val="100000"/>
              </a:lnSpc>
              <a:buNone/>
            </a:pPr>
            <a:r>
              <a:rPr lang="en-US" sz="1600" dirty="0">
                <a:latin typeface="Verdana"/>
                <a:ea typeface="Verdana"/>
              </a:rPr>
              <a:t>In </a:t>
            </a:r>
            <a:r>
              <a:rPr lang="en-US" sz="1600" dirty="0" err="1">
                <a:latin typeface="Verdana"/>
                <a:ea typeface="Verdana"/>
              </a:rPr>
              <a:t>merendeel</a:t>
            </a:r>
            <a:r>
              <a:rPr lang="en-US" sz="1600" dirty="0">
                <a:latin typeface="Verdana"/>
                <a:ea typeface="Verdana"/>
              </a:rPr>
              <a:t> pilots </a:t>
            </a:r>
            <a:r>
              <a:rPr lang="en-US" sz="1600" dirty="0" err="1">
                <a:latin typeface="Verdana"/>
                <a:ea typeface="Verdana"/>
              </a:rPr>
              <a:t>geen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kiemkracht</a:t>
            </a:r>
            <a:r>
              <a:rPr lang="en-US" sz="1600" dirty="0">
                <a:latin typeface="Verdana"/>
                <a:ea typeface="Verdana"/>
              </a:rPr>
              <a:t>. </a:t>
            </a:r>
            <a:r>
              <a:rPr lang="en-US" sz="1600" dirty="0" err="1">
                <a:solidFill>
                  <a:srgbClr val="005172"/>
                </a:solidFill>
                <a:latin typeface="Verdana"/>
                <a:ea typeface="Verdana"/>
              </a:rPr>
              <a:t>Onkruid</a:t>
            </a:r>
            <a:r>
              <a:rPr lang="en-US" sz="1600" dirty="0">
                <a:solidFill>
                  <a:srgbClr val="005172"/>
                </a:solidFill>
                <a:latin typeface="Verdana"/>
                <a:ea typeface="Verdana"/>
              </a:rPr>
              <a:t> </a:t>
            </a:r>
            <a:r>
              <a:rPr lang="en-US" sz="1600" dirty="0" err="1">
                <a:solidFill>
                  <a:srgbClr val="005172"/>
                </a:solidFill>
                <a:latin typeface="Verdana"/>
                <a:ea typeface="Verdana"/>
              </a:rPr>
              <a:t>kan</a:t>
            </a:r>
            <a:r>
              <a:rPr lang="en-US" sz="1600" dirty="0">
                <a:solidFill>
                  <a:srgbClr val="005172"/>
                </a:solidFill>
                <a:latin typeface="Verdana"/>
                <a:ea typeface="Verdana"/>
              </a:rPr>
              <a:t> </a:t>
            </a:r>
            <a:r>
              <a:rPr lang="en-US" sz="1600" dirty="0" err="1">
                <a:solidFill>
                  <a:srgbClr val="005172"/>
                </a:solidFill>
                <a:latin typeface="Verdana"/>
                <a:ea typeface="Verdana"/>
              </a:rPr>
              <a:t>bij</a:t>
            </a:r>
            <a:r>
              <a:rPr lang="en-US" sz="1600" dirty="0">
                <a:solidFill>
                  <a:srgbClr val="005172"/>
                </a:solidFill>
                <a:latin typeface="Verdana"/>
                <a:ea typeface="Verdana"/>
              </a:rPr>
              <a:t> opening </a:t>
            </a:r>
            <a:r>
              <a:rPr lang="en-US" sz="1600" dirty="0" err="1">
                <a:solidFill>
                  <a:srgbClr val="005172"/>
                </a:solidFill>
                <a:latin typeface="Verdana"/>
                <a:ea typeface="Verdana"/>
              </a:rPr>
              <a:t>optrede</a:t>
            </a:r>
            <a:r>
              <a:rPr lang="en-US" sz="1600" dirty="0" err="1">
                <a:solidFill>
                  <a:schemeClr val="tx1"/>
                </a:solidFill>
                <a:latin typeface="Verdana"/>
                <a:ea typeface="Verdana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Verdana"/>
                <a:ea typeface="Verdana"/>
              </a:rPr>
              <a:t> (</a:t>
            </a:r>
            <a:r>
              <a:rPr lang="en-US" sz="1600" dirty="0" err="1">
                <a:solidFill>
                  <a:schemeClr val="tx1"/>
                </a:solidFill>
                <a:latin typeface="Verdana"/>
                <a:ea typeface="Verdana"/>
              </a:rPr>
              <a:t>onderzoek</a:t>
            </a:r>
            <a:r>
              <a:rPr lang="en-US" sz="1600" dirty="0">
                <a:solidFill>
                  <a:schemeClr val="tx1"/>
                </a:solidFill>
                <a:latin typeface="Verdana"/>
                <a:ea typeface="Verdana"/>
              </a:rPr>
              <a:t> HVHL).</a:t>
            </a:r>
            <a:r>
              <a:rPr lang="en-US" sz="1600" dirty="0">
                <a:solidFill>
                  <a:srgbClr val="FF0000"/>
                </a:solidFill>
                <a:latin typeface="Verdana"/>
                <a:ea typeface="Verdana"/>
              </a:rPr>
              <a:t>  </a:t>
            </a:r>
          </a:p>
          <a:p>
            <a:pPr marL="696595" lvl="1" indent="0">
              <a:lnSpc>
                <a:spcPct val="100000"/>
              </a:lnSpc>
              <a:buSzPct val="114999"/>
              <a:buNone/>
            </a:pPr>
            <a:r>
              <a:rPr lang="nl-NL" sz="1600" dirty="0" err="1">
                <a:latin typeface="Verdana"/>
                <a:ea typeface="Verdana"/>
              </a:rPr>
              <a:t>Toepassers</a:t>
            </a:r>
            <a:r>
              <a:rPr lang="nl-NL" sz="1600" dirty="0">
                <a:latin typeface="Verdana"/>
                <a:ea typeface="Verdana"/>
              </a:rPr>
              <a:t> in praktijk van pilots hebben na toepassing geen problemen met onkruid gerapporteerd.</a:t>
            </a:r>
            <a:endParaRPr lang="en-US" sz="1600" dirty="0">
              <a:latin typeface="Verdana"/>
              <a:ea typeface="Verdana"/>
            </a:endParaRPr>
          </a:p>
          <a:p>
            <a:pPr marL="252095" indent="-252095">
              <a:lnSpc>
                <a:spcPct val="100000"/>
              </a:lnSpc>
            </a:pPr>
            <a:r>
              <a:rPr lang="nl-NL" sz="1600" dirty="0">
                <a:latin typeface="Verdana"/>
                <a:ea typeface="Verdana"/>
              </a:rPr>
              <a:t>Mens en milieu</a:t>
            </a:r>
            <a:endParaRPr lang="en-US" dirty="0">
              <a:latin typeface="Verdana"/>
              <a:ea typeface="Verdana"/>
            </a:endParaRPr>
          </a:p>
          <a:p>
            <a:pPr marL="982345" lvl="1">
              <a:lnSpc>
                <a:spcPct val="100000"/>
              </a:lnSpc>
            </a:pPr>
            <a:r>
              <a:rPr lang="nl-NL" sz="1600" dirty="0">
                <a:latin typeface="Verdana"/>
                <a:ea typeface="Verdana"/>
              </a:rPr>
              <a:t>Bij goed beheer (selectief verzamelen, voor- en </a:t>
            </a:r>
            <a:r>
              <a:rPr lang="nl-NL" sz="1600" dirty="0" err="1">
                <a:latin typeface="Verdana"/>
                <a:ea typeface="Verdana"/>
              </a:rPr>
              <a:t>naschonen</a:t>
            </a:r>
            <a:r>
              <a:rPr lang="nl-NL" sz="1600" dirty="0">
                <a:latin typeface="Verdana"/>
                <a:ea typeface="Verdana"/>
              </a:rPr>
              <a:t>) en lokaal gebruik weinig risico</a:t>
            </a:r>
          </a:p>
          <a:p>
            <a:pPr marL="252095" indent="-252095">
              <a:lnSpc>
                <a:spcPct val="100000"/>
              </a:lnSpc>
            </a:pPr>
            <a:endParaRPr lang="nl-NL" sz="1600" dirty="0">
              <a:ea typeface="Verdana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2FB387-3F95-5760-4159-96BC6161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Conclusies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na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vijf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jaar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onderzoek</a:t>
            </a:r>
            <a:r>
              <a:rPr lang="en-US">
                <a:latin typeface="Verdana"/>
                <a:ea typeface="Verdana"/>
              </a:rPr>
              <a:t> (2/2)</a:t>
            </a:r>
            <a:endParaRPr lang="nl-NL">
              <a:latin typeface="Verdana"/>
              <a:ea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7C19F-5328-36F3-71B2-4DE6D2DD3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26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2830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6D9049-1B85-64EC-F927-0DE4298874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52095" indent="-252095"/>
            <a:r>
              <a:rPr lang="en-US" dirty="0" err="1">
                <a:latin typeface="Verdana"/>
                <a:ea typeface="Verdana"/>
              </a:rPr>
              <a:t>Kennisprogramma</a:t>
            </a:r>
            <a:r>
              <a:rPr lang="en-US" dirty="0">
                <a:latin typeface="Verdana"/>
                <a:ea typeface="Verdana"/>
              </a:rPr>
              <a:t> Circulair Terreinbeheer (2021-2026) (WUR &amp; partners)</a:t>
            </a:r>
          </a:p>
          <a:p>
            <a:pPr marL="252095" indent="-252095"/>
            <a:r>
              <a:rPr lang="en-US" dirty="0">
                <a:latin typeface="Verdana"/>
                <a:ea typeface="Verdana"/>
              </a:rPr>
              <a:t>Bokashi van </a:t>
            </a:r>
            <a:r>
              <a:rPr lang="en-US" dirty="0" err="1">
                <a:latin typeface="Verdana"/>
                <a:ea typeface="Verdana"/>
              </a:rPr>
              <a:t>groene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reststroom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naar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bodemverbeteraar</a:t>
            </a:r>
            <a:r>
              <a:rPr lang="en-US" dirty="0">
                <a:latin typeface="Verdana"/>
                <a:ea typeface="Verdana"/>
              </a:rPr>
              <a:t> (2018-2024) (HVHL &amp; partners)</a:t>
            </a:r>
          </a:p>
          <a:p>
            <a:pPr marL="252095" indent="-252095"/>
            <a:r>
              <a:rPr lang="en-US" dirty="0">
                <a:latin typeface="Verdana"/>
                <a:ea typeface="Verdana"/>
              </a:rPr>
              <a:t>Bokashi: </a:t>
            </a:r>
            <a:r>
              <a:rPr lang="en-US" dirty="0" err="1">
                <a:latin typeface="Verdana"/>
                <a:ea typeface="Verdana"/>
              </a:rPr>
              <a:t>naar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een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betere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onderbouwing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voor</a:t>
            </a:r>
            <a:r>
              <a:rPr lang="en-US" dirty="0">
                <a:latin typeface="Verdana"/>
                <a:ea typeface="Verdana"/>
              </a:rPr>
              <a:t> de </a:t>
            </a:r>
            <a:r>
              <a:rPr lang="en-US" dirty="0" err="1">
                <a:latin typeface="Verdana"/>
                <a:ea typeface="Verdana"/>
              </a:rPr>
              <a:t>praktijk</a:t>
            </a:r>
            <a:r>
              <a:rPr lang="en-US" dirty="0">
                <a:latin typeface="Verdana"/>
                <a:ea typeface="Verdana"/>
              </a:rPr>
              <a:t> (2023-2025); SIA (HAS Green Academy, HVHL &amp; partners)</a:t>
            </a:r>
            <a:endParaRPr lang="en-US" dirty="0">
              <a:ea typeface="Verdana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F8A5D5-1818-1244-E262-34C4A811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987200"/>
          </a:xfrm>
        </p:spPr>
        <p:txBody>
          <a:bodyPr/>
          <a:lstStyle/>
          <a:p>
            <a:r>
              <a:rPr lang="en-US" err="1">
                <a:latin typeface="Verdana"/>
                <a:ea typeface="Verdana"/>
              </a:rPr>
              <a:t>Presentatie</a:t>
            </a:r>
            <a:r>
              <a:rPr lang="en-US">
                <a:latin typeface="Verdana"/>
                <a:ea typeface="Verdana"/>
              </a:rPr>
              <a:t> van </a:t>
            </a:r>
            <a:r>
              <a:rPr lang="en-US" err="1">
                <a:latin typeface="Verdana"/>
                <a:ea typeface="Verdana"/>
              </a:rPr>
              <a:t>eindresultaten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vanuit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drie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onderzoekslijnen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D13F6-2DC0-6323-F25D-AAF8D3880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549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DAA454-D911-7DD0-9926-13B1B495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36" y="210774"/>
            <a:ext cx="2449738" cy="576832"/>
          </a:xfrm>
        </p:spPr>
        <p:txBody>
          <a:bodyPr/>
          <a:lstStyle/>
          <a:p>
            <a:pPr algn="ctr"/>
            <a:r>
              <a:rPr lang="en-US">
                <a:latin typeface="Verdana"/>
                <a:ea typeface="Verdana"/>
              </a:rPr>
              <a:t>Pilots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BE175-C5B2-6900-B286-5CE044A4E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4</a:t>
            </a:fld>
            <a:endParaRPr lang="en-GB" noProof="0"/>
          </a:p>
        </p:txBody>
      </p:sp>
      <p:pic>
        <p:nvPicPr>
          <p:cNvPr id="6" name="Picture 5" descr="A map of the netherlands with points on it&#10;&#10;AI-generated content may be incorrect.">
            <a:extLst>
              <a:ext uri="{FF2B5EF4-FFF2-40B4-BE49-F238E27FC236}">
                <a16:creationId xmlns:a16="http://schemas.microsoft.com/office/drawing/2014/main" id="{33B4BF27-1A70-3453-5631-69ADD196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36" y="782340"/>
            <a:ext cx="2449738" cy="248091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ECCF1549-13BF-2718-AFD4-471AF3E14723}"/>
              </a:ext>
            </a:extLst>
          </p:cNvPr>
          <p:cNvSpPr txBox="1">
            <a:spLocks/>
          </p:cNvSpPr>
          <p:nvPr/>
        </p:nvSpPr>
        <p:spPr bwMode="auto">
          <a:xfrm>
            <a:off x="5821808" y="205508"/>
            <a:ext cx="3109792" cy="576832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>
                <a:latin typeface="Verdana"/>
                <a:ea typeface="Verdana"/>
              </a:rPr>
              <a:t>3 </a:t>
            </a:r>
            <a:r>
              <a:rPr lang="en-US" err="1">
                <a:latin typeface="Verdana"/>
                <a:ea typeface="Verdana"/>
              </a:rPr>
              <a:t>veldproeven</a:t>
            </a:r>
            <a:endParaRPr lang="en-US">
              <a:latin typeface="Verdana"/>
              <a:ea typeface="Verdan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828A83-AC78-808F-A323-928FC354A5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1808" y="779821"/>
            <a:ext cx="3109792" cy="2483429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EC5885D-16C6-9DD0-72AA-FEDC01877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1808" y="3269482"/>
            <a:ext cx="3991092" cy="100715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400">
                <a:latin typeface="Verdana"/>
                <a:ea typeface="Verdana"/>
              </a:rPr>
              <a:t>Diverse </a:t>
            </a:r>
            <a:r>
              <a:rPr lang="en-US" sz="1400" err="1">
                <a:latin typeface="Verdana"/>
                <a:ea typeface="Verdana"/>
              </a:rPr>
              <a:t>behandelingen</a:t>
            </a:r>
            <a:r>
              <a:rPr lang="en-US" sz="1400">
                <a:latin typeface="Verdana"/>
                <a:ea typeface="Verdana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>
                <a:latin typeface="Verdana"/>
                <a:ea typeface="Verdana"/>
              </a:rPr>
              <a:t>Bodem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err="1">
                <a:latin typeface="Verdana"/>
                <a:ea typeface="Verdana"/>
              </a:rPr>
              <a:t>Gewas</a:t>
            </a:r>
            <a:endParaRPr lang="en-US" sz="1400"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>
                <a:latin typeface="Verdana"/>
                <a:ea typeface="Verdana"/>
              </a:rPr>
              <a:t> 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>
              <a:ea typeface="Verdana" pitchFamily="34" charset="0"/>
            </a:endParaRPr>
          </a:p>
          <a:p>
            <a:pPr marL="252095" indent="-252095">
              <a:spcBef>
                <a:spcPts val="600"/>
              </a:spcBef>
            </a:pPr>
            <a:endParaRPr lang="en-US" sz="1600">
              <a:ea typeface="Verdana" pitchFamily="34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47949C37-94F8-13E6-475F-C19D5C930225}"/>
              </a:ext>
            </a:extLst>
          </p:cNvPr>
          <p:cNvSpPr txBox="1">
            <a:spLocks/>
          </p:cNvSpPr>
          <p:nvPr/>
        </p:nvSpPr>
        <p:spPr bwMode="auto">
          <a:xfrm>
            <a:off x="520908" y="3269483"/>
            <a:ext cx="4650943" cy="154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400" dirty="0" err="1">
                <a:latin typeface="Verdana"/>
                <a:ea typeface="Verdana"/>
              </a:rPr>
              <a:t>Analyse</a:t>
            </a:r>
            <a:r>
              <a:rPr lang="en-US" sz="1400" dirty="0">
                <a:latin typeface="Verdana"/>
                <a:ea typeface="Verdana"/>
              </a:rPr>
              <a:t> van: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latin typeface="Verdana"/>
                <a:ea typeface="Verdana"/>
              </a:rPr>
              <a:t>Pilot </a:t>
            </a:r>
            <a:r>
              <a:rPr lang="en-US" sz="1400" dirty="0" err="1">
                <a:latin typeface="Verdana"/>
                <a:ea typeface="Verdana"/>
              </a:rPr>
              <a:t>materialen</a:t>
            </a:r>
            <a:endParaRPr lang="en-US" sz="1400" dirty="0">
              <a:latin typeface="Verdana"/>
              <a:ea typeface="Verdana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latin typeface="Verdana"/>
                <a:ea typeface="Verdana"/>
              </a:rPr>
              <a:t>Bodem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>
                <a:latin typeface="Verdana"/>
                <a:ea typeface="Verdana"/>
              </a:rPr>
              <a:t>(incl. </a:t>
            </a:r>
            <a:r>
              <a:rPr lang="en-US" sz="1200" dirty="0" err="1">
                <a:latin typeface="Verdana"/>
                <a:ea typeface="Verdana"/>
              </a:rPr>
              <a:t>uitgebreide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analyse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bij</a:t>
            </a:r>
            <a:r>
              <a:rPr lang="en-US" sz="1200" dirty="0">
                <a:latin typeface="Verdana"/>
                <a:ea typeface="Verdana"/>
              </a:rPr>
              <a:t> 11 </a:t>
            </a:r>
            <a:r>
              <a:rPr lang="en-US" sz="1200" dirty="0" err="1">
                <a:latin typeface="Verdana"/>
                <a:ea typeface="Verdana"/>
              </a:rPr>
              <a:t>locaties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na</a:t>
            </a:r>
            <a:r>
              <a:rPr lang="en-US" sz="1200" dirty="0">
                <a:latin typeface="Verdana"/>
                <a:ea typeface="Verdana"/>
              </a:rPr>
              <a:t> 5 </a:t>
            </a:r>
            <a:r>
              <a:rPr lang="en-US" sz="1200" dirty="0" err="1">
                <a:latin typeface="Verdana"/>
                <a:ea typeface="Verdana"/>
              </a:rPr>
              <a:t>jaar</a:t>
            </a:r>
            <a:r>
              <a:rPr lang="en-US" sz="1200" dirty="0">
                <a:latin typeface="Verdana"/>
                <a:ea typeface="Verdana"/>
              </a:rPr>
              <a:t>)</a:t>
            </a:r>
          </a:p>
          <a:p>
            <a:pPr marL="252095" indent="-252095">
              <a:spcBef>
                <a:spcPts val="600"/>
              </a:spcBef>
            </a:pPr>
            <a:endParaRPr lang="en-US" sz="1600" dirty="0">
              <a:ea typeface="Verdana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101A5C8-C530-6727-C5CD-C1A3BCE1FF9C}"/>
              </a:ext>
            </a:extLst>
          </p:cNvPr>
          <p:cNvSpPr txBox="1">
            <a:spLocks/>
          </p:cNvSpPr>
          <p:nvPr/>
        </p:nvSpPr>
        <p:spPr bwMode="auto">
          <a:xfrm>
            <a:off x="3240662" y="3264217"/>
            <a:ext cx="3826801" cy="100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400">
                <a:latin typeface="Verdana"/>
                <a:ea typeface="Verdana"/>
              </a:rPr>
              <a:t>Lab-</a:t>
            </a:r>
            <a:r>
              <a:rPr lang="en-US" sz="1400" err="1">
                <a:latin typeface="Verdana"/>
                <a:ea typeface="Verdana"/>
              </a:rPr>
              <a:t>experimenten</a:t>
            </a:r>
            <a:endParaRPr lang="en-US" sz="1400">
              <a:latin typeface="Verdana"/>
              <a:ea typeface="Verdana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>
                <a:latin typeface="Verdana"/>
                <a:ea typeface="Verdana"/>
              </a:rPr>
              <a:t>Pilot </a:t>
            </a:r>
            <a:r>
              <a:rPr lang="en-US" sz="1400" err="1">
                <a:latin typeface="Verdana"/>
                <a:ea typeface="Verdana"/>
              </a:rPr>
              <a:t>materialen</a:t>
            </a:r>
            <a:endParaRPr lang="en-US" sz="1400">
              <a:latin typeface="Verdana"/>
              <a:ea typeface="Verdana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>
                <a:latin typeface="Verdana"/>
                <a:ea typeface="Verdana"/>
              </a:rPr>
              <a:t>Bodem </a:t>
            </a:r>
          </a:p>
          <a:p>
            <a:pPr marL="252095" indent="-252095">
              <a:spcBef>
                <a:spcPts val="600"/>
              </a:spcBef>
            </a:pPr>
            <a:endParaRPr lang="en-US" sz="1600">
              <a:ea typeface="Verdana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2A2CE3D-51C7-B5BC-13F7-EAE1E81A8684}"/>
              </a:ext>
            </a:extLst>
          </p:cNvPr>
          <p:cNvSpPr txBox="1">
            <a:spLocks/>
          </p:cNvSpPr>
          <p:nvPr/>
        </p:nvSpPr>
        <p:spPr bwMode="auto">
          <a:xfrm>
            <a:off x="3122840" y="202989"/>
            <a:ext cx="2449738" cy="576832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>
                <a:latin typeface="Verdana"/>
                <a:ea typeface="Verdana"/>
              </a:rPr>
              <a:t>Lab</a:t>
            </a:r>
            <a:endParaRPr lang="nl-NL"/>
          </a:p>
        </p:txBody>
      </p:sp>
      <p:pic>
        <p:nvPicPr>
          <p:cNvPr id="1026" name="Picture 2" descr="Laboratory Icon Graphic by aimagenarium · Creative Fabrica">
            <a:extLst>
              <a:ext uri="{FF2B5EF4-FFF2-40B4-BE49-F238E27FC236}">
                <a16:creationId xmlns:a16="http://schemas.microsoft.com/office/drawing/2014/main" id="{7E3B33B6-EF2B-FF79-BBD3-E45618213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3566" y="1319808"/>
            <a:ext cx="1648285" cy="13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9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C79879-51B0-E976-CB3B-373927597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60866"/>
          </a:xfrm>
        </p:spPr>
        <p:txBody>
          <a:bodyPr/>
          <a:lstStyle/>
          <a:p>
            <a:r>
              <a:rPr lang="en-US" sz="2000" err="1"/>
              <a:t>Afbreekbaarheid</a:t>
            </a:r>
            <a:r>
              <a:rPr lang="en-US" sz="2000"/>
              <a:t> van </a:t>
            </a:r>
            <a:r>
              <a:rPr lang="en-US" sz="2000" err="1"/>
              <a:t>toegevoegde</a:t>
            </a:r>
            <a:r>
              <a:rPr lang="en-US" sz="2000"/>
              <a:t> </a:t>
            </a:r>
            <a:r>
              <a:rPr lang="en-US" sz="2000" err="1"/>
              <a:t>organische</a:t>
            </a:r>
            <a:r>
              <a:rPr lang="en-US" sz="2000"/>
              <a:t> </a:t>
            </a:r>
            <a:r>
              <a:rPr lang="en-US" sz="2000" err="1"/>
              <a:t>stof</a:t>
            </a:r>
            <a:r>
              <a:rPr lang="en-US" sz="2000"/>
              <a:t> in </a:t>
            </a:r>
            <a:r>
              <a:rPr lang="en-US" sz="2000" err="1"/>
              <a:t>bodem</a:t>
            </a:r>
            <a:endParaRPr lang="nl-NL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D7759-F11F-A9BF-4B97-48A06D6F8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5</a:t>
            </a:fld>
            <a:endParaRPr lang="en-GB" noProof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9C8EC0-D9F2-A0B6-DFE2-D843602F4D0D}"/>
              </a:ext>
            </a:extLst>
          </p:cNvPr>
          <p:cNvGrpSpPr/>
          <p:nvPr/>
        </p:nvGrpSpPr>
        <p:grpSpPr>
          <a:xfrm>
            <a:off x="4310743" y="760392"/>
            <a:ext cx="4600712" cy="3365934"/>
            <a:chOff x="3619455" y="760392"/>
            <a:chExt cx="5292000" cy="42917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C896B9-7A75-CC5C-8EBD-1FC08D364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455" y="760392"/>
              <a:ext cx="5292000" cy="37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F4F256-068F-58F0-23E2-70D5241DE5C0}"/>
                </a:ext>
              </a:extLst>
            </p:cNvPr>
            <p:cNvSpPr txBox="1"/>
            <p:nvPr/>
          </p:nvSpPr>
          <p:spPr bwMode="auto">
            <a:xfrm>
              <a:off x="4077102" y="4227584"/>
              <a:ext cx="4798430" cy="824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numCol="5" spcCol="10800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r>
                <a:rPr lang="en-GB" sz="1200" dirty="0">
                  <a:solidFill>
                    <a:schemeClr val="accent6"/>
                  </a:solidFill>
                  <a:latin typeface="Verdana" pitchFamily="34" charset="0"/>
                </a:rPr>
                <a:t>Bokashi </a:t>
              </a:r>
              <a:r>
                <a:rPr lang="en-GB" sz="1200" dirty="0" err="1">
                  <a:solidFill>
                    <a:schemeClr val="accent6"/>
                  </a:solidFill>
                  <a:latin typeface="Verdana" pitchFamily="34" charset="0"/>
                </a:rPr>
                <a:t>maaisel</a:t>
              </a:r>
              <a:endParaRPr lang="en-GB" sz="1200" dirty="0">
                <a:solidFill>
                  <a:schemeClr val="accent6"/>
                </a:solidFill>
                <a:latin typeface="Verdana" pitchFamily="34" charset="0"/>
              </a:endParaRPr>
            </a:p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endParaRPr lang="en-GB" sz="1200" dirty="0">
                <a:solidFill>
                  <a:schemeClr val="accent6"/>
                </a:solidFill>
                <a:latin typeface="Verdana" pitchFamily="34" charset="0"/>
              </a:endParaRPr>
            </a:p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endParaRPr lang="en-GB" sz="1200" dirty="0">
                <a:solidFill>
                  <a:schemeClr val="accent6"/>
                </a:solidFill>
                <a:latin typeface="Verdana" pitchFamily="34" charset="0"/>
              </a:endParaRPr>
            </a:p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r>
                <a:rPr lang="en-GB" sz="1200" dirty="0">
                  <a:solidFill>
                    <a:schemeClr val="accent6"/>
                  </a:solidFill>
                  <a:latin typeface="Verdana" pitchFamily="34" charset="0"/>
                </a:rPr>
                <a:t>Bokashi blad</a:t>
              </a:r>
            </a:p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endParaRPr lang="en-GB" sz="1200" dirty="0">
                <a:solidFill>
                  <a:schemeClr val="accent6"/>
                </a:solidFill>
                <a:latin typeface="Verdana" pitchFamily="34" charset="0"/>
              </a:endParaRPr>
            </a:p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endParaRPr lang="en-GB" sz="1200" dirty="0">
                <a:solidFill>
                  <a:schemeClr val="accent6"/>
                </a:solidFill>
                <a:latin typeface="Verdana" pitchFamily="34" charset="0"/>
              </a:endParaRPr>
            </a:p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r>
                <a:rPr lang="en-GB" sz="1200" dirty="0" err="1">
                  <a:solidFill>
                    <a:schemeClr val="accent6"/>
                  </a:solidFill>
                  <a:latin typeface="Verdana" pitchFamily="34" charset="0"/>
                </a:rPr>
                <a:t>Maaisel</a:t>
              </a:r>
              <a:r>
                <a:rPr lang="en-GB" sz="1200" dirty="0">
                  <a:solidFill>
                    <a:schemeClr val="accent6"/>
                  </a:solidFill>
                  <a:latin typeface="Verdana" pitchFamily="34" charset="0"/>
                </a:rPr>
                <a:t> </a:t>
              </a:r>
            </a:p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endParaRPr lang="en-GB" sz="1200" dirty="0">
                <a:solidFill>
                  <a:schemeClr val="accent6"/>
                </a:solidFill>
                <a:latin typeface="Verdana" pitchFamily="34" charset="0"/>
              </a:endParaRPr>
            </a:p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endParaRPr lang="en-GB" sz="1200" dirty="0">
                <a:solidFill>
                  <a:schemeClr val="accent6"/>
                </a:solidFill>
                <a:latin typeface="Verdana" pitchFamily="34" charset="0"/>
              </a:endParaRPr>
            </a:p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endParaRPr lang="en-GB" sz="1200" dirty="0">
                <a:solidFill>
                  <a:schemeClr val="accent6"/>
                </a:solidFill>
                <a:latin typeface="Verdana" pitchFamily="34" charset="0"/>
              </a:endParaRPr>
            </a:p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r>
                <a:rPr lang="en-GB" sz="1200" dirty="0" err="1">
                  <a:solidFill>
                    <a:schemeClr val="accent6"/>
                  </a:solidFill>
                  <a:latin typeface="Verdana" pitchFamily="34" charset="0"/>
                </a:rPr>
                <a:t>Bewerkt</a:t>
              </a:r>
              <a:r>
                <a:rPr lang="en-GB" sz="1200" dirty="0">
                  <a:solidFill>
                    <a:schemeClr val="accent6"/>
                  </a:solidFill>
                  <a:latin typeface="Verdana" pitchFamily="34" charset="0"/>
                </a:rPr>
                <a:t> </a:t>
              </a:r>
              <a:r>
                <a:rPr lang="en-GB" sz="1200" dirty="0" err="1">
                  <a:solidFill>
                    <a:schemeClr val="accent6"/>
                  </a:solidFill>
                  <a:latin typeface="Verdana" pitchFamily="34" charset="0"/>
                </a:rPr>
                <a:t>maaisel</a:t>
              </a:r>
              <a:endParaRPr lang="en-GB" sz="1200" dirty="0">
                <a:solidFill>
                  <a:schemeClr val="accent6"/>
                </a:solidFill>
                <a:latin typeface="Verdana" pitchFamily="34" charset="0"/>
              </a:endParaRPr>
            </a:p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endParaRPr lang="en-GB" sz="1200" dirty="0">
                <a:solidFill>
                  <a:schemeClr val="accent6"/>
                </a:solidFill>
                <a:latin typeface="Verdana" pitchFamily="34" charset="0"/>
              </a:endParaRPr>
            </a:p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endParaRPr lang="en-GB" sz="1200" dirty="0">
                <a:solidFill>
                  <a:schemeClr val="accent6"/>
                </a:solidFill>
                <a:latin typeface="Verdana" pitchFamily="34" charset="0"/>
              </a:endParaRPr>
            </a:p>
            <a:p>
              <a:pPr>
                <a:spcBef>
                  <a:spcPts val="0"/>
                </a:spcBef>
                <a:buClr>
                  <a:schemeClr val="bg2"/>
                </a:buClr>
                <a:buSzPct val="140000"/>
              </a:pPr>
              <a:r>
                <a:rPr lang="en-GB" sz="1200" dirty="0">
                  <a:solidFill>
                    <a:schemeClr val="accent6"/>
                  </a:solidFill>
                  <a:latin typeface="Verdana" pitchFamily="34" charset="0"/>
                </a:rPr>
                <a:t>Groen compost</a:t>
              </a:r>
            </a:p>
          </p:txBody>
        </p:sp>
      </p:grp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9253C2C-CE3B-D4EF-C8C9-035687018F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199" y="1368000"/>
            <a:ext cx="3255192" cy="3092400"/>
          </a:xfrm>
        </p:spPr>
        <p:txBody>
          <a:bodyPr/>
          <a:lstStyle/>
          <a:p>
            <a:r>
              <a:rPr lang="en-US" dirty="0" err="1"/>
              <a:t>Humificatiecoëfficiënt</a:t>
            </a:r>
            <a:r>
              <a:rPr lang="en-US" dirty="0"/>
              <a:t>: </a:t>
            </a:r>
            <a:r>
              <a:rPr lang="en-US" dirty="0" err="1"/>
              <a:t>overgebleven</a:t>
            </a:r>
            <a:r>
              <a:rPr lang="en-US" dirty="0"/>
              <a:t> OS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één</a:t>
            </a:r>
            <a:r>
              <a:rPr lang="en-US" dirty="0"/>
              <a:t> </a:t>
            </a:r>
            <a:r>
              <a:rPr lang="en-US" dirty="0" err="1"/>
              <a:t>jaar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6F31F-30C2-1D28-7449-CB869F19612E}"/>
              </a:ext>
            </a:extLst>
          </p:cNvPr>
          <p:cNvSpPr txBox="1"/>
          <p:nvPr/>
        </p:nvSpPr>
        <p:spPr>
          <a:xfrm>
            <a:off x="493199" y="4230436"/>
            <a:ext cx="8266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  <a:latin typeface="Verdana" pitchFamily="34" charset="0"/>
              </a:rPr>
              <a:t>Bladbokashi</a:t>
            </a: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 en </a:t>
            </a:r>
            <a:r>
              <a:rPr lang="en-US" dirty="0" err="1">
                <a:solidFill>
                  <a:schemeClr val="bg2"/>
                </a:solidFill>
                <a:latin typeface="Verdana" pitchFamily="34" charset="0"/>
              </a:rPr>
              <a:t>groencompost</a:t>
            </a: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Verdana" pitchFamily="34" charset="0"/>
              </a:rPr>
              <a:t>hebben</a:t>
            </a: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Verdana" pitchFamily="34" charset="0"/>
              </a:rPr>
              <a:t>beide</a:t>
            </a: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Verdana" pitchFamily="34" charset="0"/>
              </a:rPr>
              <a:t>een</a:t>
            </a: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Verdana" pitchFamily="34" charset="0"/>
              </a:rPr>
              <a:t>hoge</a:t>
            </a: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 HC.</a:t>
            </a:r>
            <a:endParaRPr lang="nl-NL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3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838A2E-F8DD-D847-2482-A6CDF236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Verwachting</a:t>
            </a:r>
            <a:r>
              <a:rPr lang="en-GB"/>
              <a:t> </a:t>
            </a:r>
            <a:r>
              <a:rPr lang="en-GB" err="1"/>
              <a:t>bodem</a:t>
            </a:r>
            <a:r>
              <a:rPr lang="en-GB"/>
              <a:t> OS </a:t>
            </a:r>
            <a:r>
              <a:rPr lang="en-GB" err="1"/>
              <a:t>gehalte</a:t>
            </a:r>
            <a:r>
              <a:rPr lang="en-GB"/>
              <a:t> in </a:t>
            </a:r>
            <a:r>
              <a:rPr lang="en-GB" err="1"/>
              <a:t>veldproef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1E7B4-D2CA-30D4-CBC6-4D4D2441A6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6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1C797E-3182-5A22-5A89-9238FCC7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4" y="906606"/>
            <a:ext cx="4961660" cy="296660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519669-97DD-DD27-43A8-38AD1646BDE7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861165" y="3885304"/>
            <a:ext cx="3296689" cy="2920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</a:rPr>
              <a:t>Roth-C model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</a:rPr>
              <a:t>berekend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</a:rPr>
              <a:t> met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</a:rPr>
              <a:t>Demetertool</a:t>
            </a:r>
            <a:endParaRPr lang="en-US">
              <a:solidFill>
                <a:schemeClr val="bg1">
                  <a:lumMod val="50000"/>
                </a:schemeClr>
              </a:solidFill>
              <a:latin typeface="Verdana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2242219-DC51-2EAC-6CE4-ECD95E05F18A}"/>
              </a:ext>
            </a:extLst>
          </p:cNvPr>
          <p:cNvSpPr txBox="1">
            <a:spLocks/>
          </p:cNvSpPr>
          <p:nvPr/>
        </p:nvSpPr>
        <p:spPr bwMode="auto">
          <a:xfrm>
            <a:off x="274992" y="855495"/>
            <a:ext cx="3349951" cy="288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400" dirty="0">
                <a:latin typeface="Verdana"/>
                <a:ea typeface="Verdana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dirty="0">
                <a:latin typeface="Verdana"/>
                <a:ea typeface="Verdana"/>
              </a:rPr>
              <a:t>(1) </a:t>
            </a:r>
            <a:r>
              <a:rPr lang="en-US" sz="1400" dirty="0" err="1">
                <a:latin typeface="Verdana"/>
                <a:ea typeface="Verdana"/>
              </a:rPr>
              <a:t>gangbare</a:t>
            </a:r>
            <a:r>
              <a:rPr lang="en-US" sz="1400" dirty="0">
                <a:latin typeface="Verdana"/>
                <a:ea typeface="Verdana"/>
              </a:rPr>
              <a:t> </a:t>
            </a:r>
            <a:r>
              <a:rPr lang="en-US" sz="1400" dirty="0" err="1">
                <a:latin typeface="Verdana"/>
                <a:ea typeface="Verdana"/>
              </a:rPr>
              <a:t>bedrijfsvoering</a:t>
            </a:r>
            <a:r>
              <a:rPr lang="en-US" sz="1400" dirty="0">
                <a:latin typeface="Verdana"/>
                <a:ea typeface="Verdana"/>
              </a:rPr>
              <a:t> </a:t>
            </a:r>
            <a:r>
              <a:rPr lang="en-US" sz="1400" dirty="0" err="1">
                <a:latin typeface="Verdana"/>
                <a:ea typeface="Verdana"/>
              </a:rPr>
              <a:t>Runderdrijfmest</a:t>
            </a:r>
            <a:r>
              <a:rPr lang="en-US" sz="1400" dirty="0">
                <a:latin typeface="Verdana"/>
                <a:ea typeface="Verdana"/>
              </a:rPr>
              <a:t> (RDM) en </a:t>
            </a:r>
            <a:r>
              <a:rPr lang="en-US" sz="1400" dirty="0" err="1">
                <a:latin typeface="Verdana"/>
                <a:ea typeface="Verdana"/>
              </a:rPr>
              <a:t>kunstmest</a:t>
            </a:r>
            <a:r>
              <a:rPr lang="en-US" sz="1400" dirty="0">
                <a:latin typeface="Verdana"/>
                <a:ea typeface="Verdana"/>
              </a:rPr>
              <a:t> (KAS) 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dirty="0">
                <a:latin typeface="Verdana"/>
                <a:ea typeface="Verdana"/>
              </a:rPr>
              <a:t>(2) RDM en </a:t>
            </a:r>
            <a:r>
              <a:rPr lang="en-US" sz="1400" dirty="0" err="1">
                <a:latin typeface="Verdana"/>
                <a:ea typeface="Verdana"/>
              </a:rPr>
              <a:t>hoge</a:t>
            </a:r>
            <a:r>
              <a:rPr lang="en-US" sz="1400" dirty="0">
                <a:latin typeface="Verdana"/>
                <a:ea typeface="Verdana"/>
              </a:rPr>
              <a:t> gift compost (50 ton/ha)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dirty="0">
                <a:latin typeface="Verdana"/>
                <a:ea typeface="Verdana"/>
              </a:rPr>
              <a:t>(Mais met </a:t>
            </a:r>
            <a:r>
              <a:rPr lang="en-US" sz="1400" dirty="0" err="1">
                <a:latin typeface="Verdana"/>
                <a:ea typeface="Verdana"/>
              </a:rPr>
              <a:t>vanggewas</a:t>
            </a:r>
            <a:r>
              <a:rPr lang="en-US" sz="1400" dirty="0">
                <a:latin typeface="Verdana"/>
                <a:ea typeface="Verdana"/>
              </a:rPr>
              <a:t>)</a:t>
            </a:r>
          </a:p>
          <a:p>
            <a:pPr marL="0" indent="0">
              <a:lnSpc>
                <a:spcPts val="1200"/>
              </a:lnSpc>
              <a:buFont typeface="Wingdings" pitchFamily="2" charset="2"/>
              <a:buNone/>
            </a:pPr>
            <a:endParaRPr lang="en-US" sz="1000" dirty="0"/>
          </a:p>
          <a:p>
            <a:pPr marL="0" indent="0">
              <a:lnSpc>
                <a:spcPts val="1200"/>
              </a:lnSpc>
              <a:buFont typeface="Wingdings" pitchFamily="2" charset="2"/>
              <a:buNone/>
            </a:pPr>
            <a:endParaRPr lang="en-US" sz="1000" dirty="0">
              <a:latin typeface="Verdana"/>
              <a:ea typeface="Verdana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3C2A724-C884-5BF6-A330-B262B4FF9A57}"/>
              </a:ext>
            </a:extLst>
          </p:cNvPr>
          <p:cNvSpPr txBox="1">
            <a:spLocks/>
          </p:cNvSpPr>
          <p:nvPr/>
        </p:nvSpPr>
        <p:spPr bwMode="auto">
          <a:xfrm>
            <a:off x="389311" y="4288005"/>
            <a:ext cx="8429973" cy="3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Verdana"/>
                <a:ea typeface="Verdana"/>
              </a:rPr>
              <a:t>Om </a:t>
            </a:r>
            <a:r>
              <a:rPr lang="en-US" sz="1600" dirty="0" err="1">
                <a:latin typeface="Verdana"/>
                <a:ea typeface="Verdana"/>
              </a:rPr>
              <a:t>bodem</a:t>
            </a:r>
            <a:r>
              <a:rPr lang="en-US" sz="1600" dirty="0">
                <a:latin typeface="Verdana"/>
                <a:ea typeface="Verdana"/>
              </a:rPr>
              <a:t> OS </a:t>
            </a:r>
            <a:r>
              <a:rPr lang="en-US" sz="1600" dirty="0" err="1">
                <a:latin typeface="Verdana"/>
                <a:ea typeface="Verdana"/>
              </a:rPr>
              <a:t>gehalte</a:t>
            </a:r>
            <a:r>
              <a:rPr lang="en-US" sz="1600" dirty="0">
                <a:latin typeface="Verdana"/>
                <a:ea typeface="Verdana"/>
              </a:rPr>
              <a:t> in stand te </a:t>
            </a:r>
            <a:r>
              <a:rPr lang="en-US" sz="1600" dirty="0" err="1">
                <a:latin typeface="Verdana"/>
                <a:ea typeface="Verdana"/>
              </a:rPr>
              <a:t>houden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zijn</a:t>
            </a:r>
            <a:r>
              <a:rPr lang="en-US" sz="1600" dirty="0">
                <a:latin typeface="Verdana"/>
                <a:ea typeface="Verdana"/>
              </a:rPr>
              <a:t> inputs </a:t>
            </a:r>
            <a:r>
              <a:rPr lang="en-US" sz="1600" dirty="0" err="1">
                <a:latin typeface="Verdana"/>
                <a:ea typeface="Verdana"/>
              </a:rPr>
              <a:t>belangrijk</a:t>
            </a:r>
            <a:endParaRPr lang="en-US" sz="16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5160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6A2099-678A-8743-0AB6-BB7B8D7F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Verdana"/>
                <a:ea typeface="Verdana"/>
              </a:rPr>
              <a:t>Bodem organische stof in het veld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6AB9D-76E8-3E32-679D-270B37352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7</a:t>
            </a:fld>
            <a:endParaRPr lang="nl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2FD01D-23B2-EF14-E02A-F1490FCB0288}"/>
              </a:ext>
            </a:extLst>
          </p:cNvPr>
          <p:cNvGrpSpPr/>
          <p:nvPr/>
        </p:nvGrpSpPr>
        <p:grpSpPr>
          <a:xfrm>
            <a:off x="63133" y="790678"/>
            <a:ext cx="5560338" cy="2874880"/>
            <a:chOff x="63133" y="684348"/>
            <a:chExt cx="5560338" cy="28748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9F16BC-7495-F3BE-42C0-17E236728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33" y="684348"/>
              <a:ext cx="5560338" cy="287488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71668D-1559-D583-9B06-6C829C50A8FF}"/>
                </a:ext>
              </a:extLst>
            </p:cNvPr>
            <p:cNvSpPr txBox="1"/>
            <p:nvPr/>
          </p:nvSpPr>
          <p:spPr>
            <a:xfrm>
              <a:off x="559344" y="3030913"/>
              <a:ext cx="423089" cy="32313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66CD00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000">
                  <a:latin typeface="Verdana" pitchFamily="34" charset="0"/>
                </a:rPr>
                <a:t>Ref</a:t>
              </a:r>
              <a:endParaRPr lang="nl-NL" sz="1000" err="1">
                <a:latin typeface="Verdana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CC57DD-20EA-2EDF-2E60-7F502FD6139A}"/>
                </a:ext>
              </a:extLst>
            </p:cNvPr>
            <p:cNvSpPr txBox="1"/>
            <p:nvPr/>
          </p:nvSpPr>
          <p:spPr>
            <a:xfrm>
              <a:off x="985986" y="3030072"/>
              <a:ext cx="900000" cy="3245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125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000" err="1">
                  <a:latin typeface="Verdana" pitchFamily="34" charset="0"/>
                </a:rPr>
                <a:t>Kunstmest</a:t>
              </a:r>
              <a:endParaRPr lang="nl-NL" sz="1000" err="1">
                <a:latin typeface="Verdan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59563B-C62C-86D1-CD19-2D83B7EF1CEC}"/>
                </a:ext>
              </a:extLst>
            </p:cNvPr>
            <p:cNvSpPr txBox="1"/>
            <p:nvPr/>
          </p:nvSpPr>
          <p:spPr>
            <a:xfrm>
              <a:off x="2389732" y="3030914"/>
              <a:ext cx="1395771" cy="32313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1874CD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000" err="1">
                  <a:latin typeface="Verdana" pitchFamily="34" charset="0"/>
                </a:rPr>
                <a:t>Organisch</a:t>
              </a:r>
              <a:r>
                <a:rPr lang="en-US" sz="1000">
                  <a:latin typeface="Verdana" pitchFamily="34" charset="0"/>
                </a:rPr>
                <a:t> product</a:t>
              </a:r>
              <a:endParaRPr lang="nl-NL" sz="1000" err="1">
                <a:latin typeface="Verdana" pitchFamily="34" charset="0"/>
              </a:endParaRPr>
            </a:p>
          </p:txBody>
        </p:sp>
      </p:grp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863A88E-44E2-A4DB-0DE8-E2C32501A2FE}"/>
              </a:ext>
            </a:extLst>
          </p:cNvPr>
          <p:cNvSpPr txBox="1">
            <a:spLocks/>
          </p:cNvSpPr>
          <p:nvPr/>
        </p:nvSpPr>
        <p:spPr bwMode="auto">
          <a:xfrm>
            <a:off x="508916" y="4146769"/>
            <a:ext cx="8429973" cy="3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latin typeface="Verdana"/>
                <a:ea typeface="Verdana"/>
              </a:rPr>
              <a:t>Kleine </a:t>
            </a:r>
            <a:r>
              <a:rPr lang="en-US" sz="1600" err="1">
                <a:latin typeface="Verdana"/>
                <a:ea typeface="Verdana"/>
              </a:rPr>
              <a:t>toename</a:t>
            </a:r>
            <a:r>
              <a:rPr lang="en-US" sz="1600">
                <a:latin typeface="Verdana"/>
                <a:ea typeface="Verdana"/>
              </a:rPr>
              <a:t> is </a:t>
            </a:r>
            <a:r>
              <a:rPr lang="en-US" sz="1600" err="1">
                <a:latin typeface="Verdana"/>
                <a:ea typeface="Verdana"/>
              </a:rPr>
              <a:t>zoals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verwacht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na</a:t>
            </a:r>
            <a:r>
              <a:rPr lang="en-US" sz="1600">
                <a:latin typeface="Verdana"/>
                <a:ea typeface="Verdana"/>
              </a:rPr>
              <a:t> 4 </a:t>
            </a:r>
            <a:r>
              <a:rPr lang="en-US" sz="1600" err="1">
                <a:latin typeface="Verdana"/>
                <a:ea typeface="Verdana"/>
              </a:rPr>
              <a:t>jaar</a:t>
            </a:r>
            <a:r>
              <a:rPr lang="en-US" sz="1600">
                <a:latin typeface="Verdana"/>
                <a:ea typeface="Verdana"/>
              </a:rPr>
              <a:t>.</a:t>
            </a:r>
            <a:endParaRPr lang="en-US" sz="1600">
              <a:ea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62D1-26DC-3085-7213-9AF8BD267DD5}"/>
              </a:ext>
            </a:extLst>
          </p:cNvPr>
          <p:cNvSpPr txBox="1"/>
          <p:nvPr/>
        </p:nvSpPr>
        <p:spPr>
          <a:xfrm>
            <a:off x="4568152" y="1184704"/>
            <a:ext cx="4389343" cy="187070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ts val="1350"/>
              </a:lnSpc>
            </a:pPr>
            <a:r>
              <a:rPr lang="nl-NL" sz="1050" b="1" dirty="0">
                <a:latin typeface="Verdana"/>
                <a:ea typeface="Verdana"/>
              </a:rPr>
              <a:t>Kleigrond (Lelystad)</a:t>
            </a:r>
            <a:r>
              <a:rPr lang="nl-NL" sz="1050" dirty="0">
                <a:latin typeface="Verdana"/>
                <a:ea typeface="Verdana"/>
              </a:rPr>
              <a:t>: kleine toename in hoge dosering;</a:t>
            </a:r>
          </a:p>
          <a:p>
            <a:pPr>
              <a:lnSpc>
                <a:spcPts val="1350"/>
              </a:lnSpc>
            </a:pPr>
            <a:endParaRPr lang="nl-NL" sz="1050" dirty="0">
              <a:latin typeface="Verdana" pitchFamily="34" charset="0"/>
            </a:endParaRPr>
          </a:p>
          <a:p>
            <a:pPr marL="213995" indent="-213995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nl-NL" sz="1050" dirty="0">
                <a:latin typeface="Verdana"/>
                <a:ea typeface="Verdana"/>
              </a:rPr>
              <a:t>Niet bij alle producten</a:t>
            </a:r>
          </a:p>
          <a:p>
            <a:pPr marL="213995" indent="-213995"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nl-NL" sz="1050" dirty="0">
              <a:latin typeface="Verdana" pitchFamily="34" charset="0"/>
              <a:ea typeface="Verdana" pitchFamily="34" charset="0"/>
            </a:endParaRPr>
          </a:p>
          <a:p>
            <a:pPr marL="213995" indent="-213995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nl-NL" sz="1050" dirty="0">
                <a:latin typeface="Verdana"/>
                <a:ea typeface="Verdana"/>
              </a:rPr>
              <a:t>Geen verschil bokashi – compost</a:t>
            </a:r>
          </a:p>
          <a:p>
            <a:pPr>
              <a:lnSpc>
                <a:spcPts val="1350"/>
              </a:lnSpc>
            </a:pPr>
            <a:endParaRPr lang="nl-NL" sz="1050" dirty="0">
              <a:latin typeface="Verdana" pitchFamily="34" charset="0"/>
            </a:endParaRPr>
          </a:p>
          <a:p>
            <a:pPr>
              <a:lnSpc>
                <a:spcPts val="1350"/>
              </a:lnSpc>
            </a:pPr>
            <a:r>
              <a:rPr lang="nl-NL" sz="1050" b="1" dirty="0">
                <a:latin typeface="Verdana"/>
                <a:ea typeface="Verdana"/>
              </a:rPr>
              <a:t>Zandgrond</a:t>
            </a:r>
            <a:r>
              <a:rPr lang="nl-NL" sz="1050" dirty="0">
                <a:latin typeface="Verdana"/>
                <a:ea typeface="Verdana"/>
              </a:rPr>
              <a:t> (Vredepeel): </a:t>
            </a:r>
            <a:r>
              <a:rPr lang="nl-NL" sz="1050" dirty="0">
                <a:solidFill>
                  <a:srgbClr val="005172"/>
                </a:solidFill>
                <a:latin typeface="Verdana"/>
                <a:ea typeface="Verdana"/>
              </a:rPr>
              <a:t>idem </a:t>
            </a:r>
          </a:p>
          <a:p>
            <a:pPr>
              <a:lnSpc>
                <a:spcPts val="1350"/>
              </a:lnSpc>
            </a:pPr>
            <a:endParaRPr lang="nl-NL" sz="1050" b="1" dirty="0">
              <a:solidFill>
                <a:srgbClr val="005172"/>
              </a:solidFill>
              <a:latin typeface="Verdana"/>
              <a:ea typeface="Verdana"/>
            </a:endParaRPr>
          </a:p>
          <a:p>
            <a:pPr>
              <a:lnSpc>
                <a:spcPts val="1350"/>
              </a:lnSpc>
            </a:pPr>
            <a:r>
              <a:rPr lang="nl-NL" sz="1050" b="1" dirty="0">
                <a:solidFill>
                  <a:srgbClr val="005172"/>
                </a:solidFill>
                <a:latin typeface="Verdana"/>
                <a:ea typeface="Verdana"/>
              </a:rPr>
              <a:t>Data pilots: </a:t>
            </a:r>
            <a:r>
              <a:rPr lang="nl-NL" sz="1050" dirty="0">
                <a:solidFill>
                  <a:srgbClr val="005172"/>
                </a:solidFill>
                <a:latin typeface="Verdana"/>
                <a:ea typeface="Verdana"/>
              </a:rPr>
              <a:t>verandering is lastig vast te stellen door variatie</a:t>
            </a:r>
            <a:endParaRPr lang="nl-NL" sz="1050" dirty="0">
              <a:solidFill>
                <a:srgbClr val="005172"/>
              </a:solidFill>
              <a:latin typeface="Verdana"/>
              <a:ea typeface="Verdana"/>
              <a:cs typeface="Calibri"/>
            </a:endParaRPr>
          </a:p>
          <a:p>
            <a:pPr>
              <a:lnSpc>
                <a:spcPts val="1350"/>
              </a:lnSpc>
            </a:pPr>
            <a:r>
              <a:rPr lang="nl-NL" sz="1050" dirty="0">
                <a:latin typeface="Verdana"/>
                <a:ea typeface="Verdana"/>
                <a:cs typeface="Calibri"/>
              </a:rPr>
              <a:t>in percelen/historie/landgebruik.</a:t>
            </a:r>
          </a:p>
        </p:txBody>
      </p:sp>
    </p:spTree>
    <p:extLst>
      <p:ext uri="{BB962C8B-B14F-4D97-AF65-F5344CB8AC3E}">
        <p14:creationId xmlns:p14="http://schemas.microsoft.com/office/powerpoint/2010/main" val="400134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59B8B-7A73-FC22-993B-5C3324C37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05E79-97F1-EADF-4B51-674B331E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1510"/>
          </a:xfrm>
        </p:spPr>
        <p:txBody>
          <a:bodyPr/>
          <a:lstStyle/>
          <a:p>
            <a:r>
              <a:rPr lang="nl-NL" sz="2400" dirty="0">
                <a:latin typeface="Verdana"/>
                <a:ea typeface="Verdana"/>
              </a:rPr>
              <a:t>Beschikbaarheid N en P uit bodemverbeteraars</a:t>
            </a:r>
            <a:endParaRPr lang="nl-NL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5BD42-6C89-3DF4-03B7-F6C6E6C9E9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8</a:t>
            </a:fld>
            <a:endParaRPr lang="nl-NL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0F01AE7-6978-FEB2-ECF0-9B28985B0AF6}"/>
              </a:ext>
            </a:extLst>
          </p:cNvPr>
          <p:cNvSpPr txBox="1">
            <a:spLocks/>
          </p:cNvSpPr>
          <p:nvPr/>
        </p:nvSpPr>
        <p:spPr bwMode="auto">
          <a:xfrm>
            <a:off x="622014" y="3846612"/>
            <a:ext cx="8429973" cy="3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latin typeface="Verdana"/>
                <a:ea typeface="Verdana"/>
              </a:rPr>
              <a:t>Beschikbaarheid</a:t>
            </a:r>
            <a:r>
              <a:rPr lang="en-US" sz="1600" dirty="0">
                <a:latin typeface="Verdana"/>
                <a:ea typeface="Verdana"/>
              </a:rPr>
              <a:t> P </a:t>
            </a:r>
            <a:r>
              <a:rPr lang="en-US" sz="1600" dirty="0" err="1">
                <a:latin typeface="Verdana"/>
                <a:ea typeface="Verdana"/>
              </a:rPr>
              <a:t>zeer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laag</a:t>
            </a:r>
            <a:r>
              <a:rPr lang="en-US" sz="1600" dirty="0">
                <a:latin typeface="Verdana"/>
                <a:ea typeface="Verdana"/>
              </a:rPr>
              <a:t> &lt;5%, </a:t>
            </a:r>
            <a:r>
              <a:rPr lang="en-US" sz="1600" dirty="0" err="1">
                <a:latin typeface="Verdana"/>
                <a:ea typeface="Verdana"/>
              </a:rPr>
              <a:t>vergelijkbaar</a:t>
            </a:r>
            <a:r>
              <a:rPr lang="en-US" sz="1600" dirty="0">
                <a:latin typeface="Verdana"/>
                <a:ea typeface="Verdana"/>
              </a:rPr>
              <a:t> met </a:t>
            </a:r>
            <a:r>
              <a:rPr lang="en-US" sz="1600" dirty="0" err="1">
                <a:latin typeface="Verdana"/>
                <a:ea typeface="Verdana"/>
              </a:rPr>
              <a:t>groencompost</a:t>
            </a:r>
            <a:endParaRPr lang="en-US" sz="1600" dirty="0">
              <a:latin typeface="Verdana"/>
              <a:ea typeface="Verdana"/>
            </a:endParaRPr>
          </a:p>
          <a:p>
            <a:r>
              <a:rPr lang="en-US" sz="1600" dirty="0" err="1">
                <a:latin typeface="Verdana"/>
                <a:ea typeface="Verdana"/>
              </a:rPr>
              <a:t>vaak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een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lichte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stikstofimmobilisatie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bij</a:t>
            </a:r>
            <a:r>
              <a:rPr lang="en-US" sz="1600" dirty="0">
                <a:latin typeface="Verdana"/>
                <a:ea typeface="Verdana"/>
              </a:rPr>
              <a:t> </a:t>
            </a:r>
            <a:r>
              <a:rPr lang="en-US" sz="1600" dirty="0" err="1">
                <a:latin typeface="Verdana"/>
                <a:ea typeface="Verdana"/>
              </a:rPr>
              <a:t>bodemverbeteraar</a:t>
            </a:r>
            <a:r>
              <a:rPr lang="en-US" sz="1600" dirty="0">
                <a:latin typeface="Verdana"/>
                <a:ea typeface="Verdana"/>
              </a:rPr>
              <a:t> met C/N&gt;20. </a:t>
            </a:r>
            <a:endParaRPr lang="en-US" sz="1600" dirty="0">
              <a:ea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1BC3C-3155-2122-751D-E4D0EC2B41FE}"/>
              </a:ext>
            </a:extLst>
          </p:cNvPr>
          <p:cNvSpPr txBox="1"/>
          <p:nvPr/>
        </p:nvSpPr>
        <p:spPr>
          <a:xfrm>
            <a:off x="6576098" y="2806644"/>
            <a:ext cx="1008370" cy="54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tIns="0" bIns="0" rtlCol="0">
            <a:spAutoFit/>
          </a:bodyPr>
          <a:lstStyle/>
          <a:p>
            <a:pPr algn="ctr">
              <a:lnSpc>
                <a:spcPts val="1800"/>
              </a:lnSpc>
            </a:pPr>
            <a:endParaRPr lang="nl-NL" sz="1000">
              <a:latin typeface="Verdan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88831F-9200-CE2D-2456-928FEB853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14" y="947984"/>
            <a:ext cx="3487834" cy="2623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98537C-8908-99E1-64B8-190966851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443" y="971162"/>
            <a:ext cx="3294606" cy="27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15D55-4C1B-D402-4838-B5ABCB595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B25F2C-3928-7190-AEAA-80560D2B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1510"/>
          </a:xfrm>
        </p:spPr>
        <p:txBody>
          <a:bodyPr/>
          <a:lstStyle/>
          <a:p>
            <a:r>
              <a:rPr lang="nl-NL" sz="2400">
                <a:latin typeface="Verdana"/>
                <a:ea typeface="Verdana"/>
              </a:rPr>
              <a:t>Bodemorganische stof in het veld: effect op stikstof</a:t>
            </a:r>
            <a:endParaRPr lang="nl-NL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70AA0-5301-E9EC-E32F-9AF0A962D0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9</a:t>
            </a:fld>
            <a:endParaRPr lang="nl-NL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A980B6A-8175-DCA6-FCBF-7C70DBD64037}"/>
              </a:ext>
            </a:extLst>
          </p:cNvPr>
          <p:cNvSpPr txBox="1">
            <a:spLocks/>
          </p:cNvSpPr>
          <p:nvPr/>
        </p:nvSpPr>
        <p:spPr bwMode="auto">
          <a:xfrm>
            <a:off x="508916" y="4146769"/>
            <a:ext cx="8429973" cy="3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252413" indent="-252413" algn="l" rtl="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latin typeface="Verdana"/>
                <a:ea typeface="Verdana"/>
              </a:rPr>
              <a:t>Bodem </a:t>
            </a:r>
            <a:r>
              <a:rPr lang="en-US" sz="1600" err="1">
                <a:latin typeface="Verdana"/>
                <a:ea typeface="Verdana"/>
              </a:rPr>
              <a:t>geeft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meer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stikstof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tijdens</a:t>
            </a:r>
            <a:r>
              <a:rPr lang="en-US" sz="1600">
                <a:latin typeface="Verdana"/>
                <a:ea typeface="Verdana"/>
              </a:rPr>
              <a:t> groeiseizoen. </a:t>
            </a:r>
            <a:endParaRPr lang="en-US" sz="1600">
              <a:ea typeface="Verdana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5FCA857-F0F2-D538-9B08-4895F813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22" y="1067275"/>
            <a:ext cx="7572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50ED26-13EB-7DA4-BA13-EFDB140D3C05}"/>
              </a:ext>
            </a:extLst>
          </p:cNvPr>
          <p:cNvSpPr txBox="1"/>
          <p:nvPr/>
        </p:nvSpPr>
        <p:spPr>
          <a:xfrm>
            <a:off x="2876893" y="2876153"/>
            <a:ext cx="1008370" cy="22098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square" lIns="72000" tIns="0" rIns="7200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800" err="1">
                <a:latin typeface="Verdana" pitchFamily="34" charset="0"/>
              </a:rPr>
              <a:t>groencompost</a:t>
            </a:r>
            <a:endParaRPr lang="nl-NL" sz="800">
              <a:latin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B1EF3-0F52-729F-B236-2BA343B14C66}"/>
              </a:ext>
            </a:extLst>
          </p:cNvPr>
          <p:cNvSpPr txBox="1"/>
          <p:nvPr/>
        </p:nvSpPr>
        <p:spPr>
          <a:xfrm>
            <a:off x="2881654" y="2649440"/>
            <a:ext cx="1003609" cy="22098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t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>
                <a:latin typeface="Verdana" pitchFamily="34" charset="0"/>
              </a:rPr>
              <a:t>Bokashi B51</a:t>
            </a:r>
            <a:endParaRPr lang="nl-NL" sz="1000"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892DA-69A4-F416-F17E-6787D9194C41}"/>
              </a:ext>
            </a:extLst>
          </p:cNvPr>
          <p:cNvSpPr txBox="1"/>
          <p:nvPr/>
        </p:nvSpPr>
        <p:spPr>
          <a:xfrm>
            <a:off x="2881654" y="3114703"/>
            <a:ext cx="1008370" cy="22098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err="1">
                <a:latin typeface="Verdana" pitchFamily="34" charset="0"/>
              </a:rPr>
              <a:t>onbemest</a:t>
            </a:r>
            <a:endParaRPr lang="nl-NL" sz="1000"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ECC2B-1C15-0A4B-95BC-FA2FC5DE7340}"/>
              </a:ext>
            </a:extLst>
          </p:cNvPr>
          <p:cNvSpPr txBox="1"/>
          <p:nvPr/>
        </p:nvSpPr>
        <p:spPr>
          <a:xfrm>
            <a:off x="6576098" y="2806644"/>
            <a:ext cx="1008370" cy="54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tIns="0" bIns="0" rtlCol="0">
            <a:spAutoFit/>
          </a:bodyPr>
          <a:lstStyle/>
          <a:p>
            <a:pPr algn="ctr">
              <a:lnSpc>
                <a:spcPts val="1800"/>
              </a:lnSpc>
            </a:pPr>
            <a:endParaRPr lang="nl-NL" sz="10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80389"/>
      </p:ext>
    </p:extLst>
  </p:cSld>
  <p:clrMapOvr>
    <a:masterClrMapping/>
  </p:clrMapOvr>
</p:sld>
</file>

<file path=ppt/theme/theme1.xml><?xml version="1.0" encoding="utf-8"?>
<a:theme xmlns:a="http://schemas.openxmlformats.org/drawingml/2006/main" name="WUR">
  <a:themeElements>
    <a:clrScheme name="WUR 2022">
      <a:dk1>
        <a:srgbClr val="005172"/>
      </a:dk1>
      <a:lt1>
        <a:srgbClr val="FFFFFF"/>
      </a:lt1>
      <a:dk2>
        <a:srgbClr val="008A00"/>
      </a:dk2>
      <a:lt2>
        <a:srgbClr val="005172"/>
      </a:lt2>
      <a:accent1>
        <a:srgbClr val="6AADE4"/>
      </a:accent1>
      <a:accent2>
        <a:srgbClr val="D0B972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549F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78E010E2DA64EA9D13DD216AD1D90" ma:contentTypeVersion="15" ma:contentTypeDescription="Een nieuw document maken." ma:contentTypeScope="" ma:versionID="76a7a6b5fa347544b60f6fe776143055">
  <xsd:schema xmlns:xsd="http://www.w3.org/2001/XMLSchema" xmlns:xs="http://www.w3.org/2001/XMLSchema" xmlns:p="http://schemas.microsoft.com/office/2006/metadata/properties" xmlns:ns2="bc836487-608f-4ca5-bf19-e3dde66e3637" xmlns:ns3="0acecc92-51d2-4eed-aee1-5430b29f6077" targetNamespace="http://schemas.microsoft.com/office/2006/metadata/properties" ma:root="true" ma:fieldsID="a1e9cca7a7ae24cf192a53d90bfaac78" ns2:_="" ns3:_="">
    <xsd:import namespace="bc836487-608f-4ca5-bf19-e3dde66e3637"/>
    <xsd:import namespace="0acecc92-51d2-4eed-aee1-5430b29f60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36487-608f-4ca5-bf19-e3dde66e36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5ec99919-4982-4388-8a64-83a11d2ca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ecc92-51d2-4eed-aee1-5430b29f607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018f391-c4e8-4a91-917c-547b7ac8f549}" ma:internalName="TaxCatchAll" ma:showField="CatchAllData" ma:web="0acecc92-51d2-4eed-aee1-5430b29f60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cecc92-51d2-4eed-aee1-5430b29f6077" xsi:nil="true"/>
    <lcf76f155ced4ddcb4097134ff3c332f xmlns="bc836487-608f-4ca5-bf19-e3dde66e36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8724BC-84DC-454E-A6E1-184FDED582D7}">
  <ds:schemaRefs>
    <ds:schemaRef ds:uri="0acecc92-51d2-4eed-aee1-5430b29f6077"/>
    <ds:schemaRef ds:uri="bc836487-608f-4ca5-bf19-e3dde66e36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020828B-2131-4334-BB2F-D03CB2F69C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DBA32C-A02B-4CEB-9363-422BB5DEE972}">
  <ds:schemaRefs>
    <ds:schemaRef ds:uri="0acecc92-51d2-4eed-aee1-5430b29f6077"/>
    <ds:schemaRef ds:uri="bc836487-608f-4ca5-bf19-e3dde66e36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1356</Words>
  <Application>Microsoft Macintosh PowerPoint</Application>
  <PresentationFormat>Diavoorstelling (16:9)</PresentationFormat>
  <Paragraphs>358</Paragraphs>
  <Slides>26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WUR</vt:lpstr>
      <vt:lpstr>Kennisprogramma Circulair Terreinbeheer</vt:lpstr>
      <vt:lpstr>Inleiding</vt:lpstr>
      <vt:lpstr>Presentatie van eindresultaten vanuit drie onderzoekslijnen</vt:lpstr>
      <vt:lpstr>Pilots</vt:lpstr>
      <vt:lpstr>Afbreekbaarheid van toegevoegde organische stof in bodem</vt:lpstr>
      <vt:lpstr>Verwachting bodem OS gehalte in veldproef</vt:lpstr>
      <vt:lpstr>Bodem organische stof in het veld</vt:lpstr>
      <vt:lpstr>Beschikbaarheid N en P uit bodemverbeteraars</vt:lpstr>
      <vt:lpstr>Bodemorganische stof in het veld: effect op stikstof</vt:lpstr>
      <vt:lpstr>Bodemorganische stof na 5 jaar bij 11 locaties</vt:lpstr>
      <vt:lpstr>Organische stof (OS) – conclusies </vt:lpstr>
      <vt:lpstr>Landbouwkundige waarde</vt:lpstr>
      <vt:lpstr>Bodemfysische eigenschappen</vt:lpstr>
      <vt:lpstr>Bodemfysische eigenschappen: droge bulkdichtheid    </vt:lpstr>
      <vt:lpstr>Bodemfysische eigenschappen: droge bulkdichtheid    </vt:lpstr>
      <vt:lpstr>Bodemfysische eigenschappen: doorlatendheid</vt:lpstr>
      <vt:lpstr>Bodemfysische eigenschappen: watervasthoudend vermogen</vt:lpstr>
      <vt:lpstr>Onkruid in lokale bodemverbeteraars pilots</vt:lpstr>
      <vt:lpstr>Onkruid in producten: mogelijke oorzaak</vt:lpstr>
      <vt:lpstr>Onkruid – conclusies en andere bevindingen</vt:lpstr>
      <vt:lpstr>Mens en milieu – metalen</vt:lpstr>
      <vt:lpstr>Mens en milieu – fysieke verontreinigingen (gewicht in droge stof), Vredepeel 2024</vt:lpstr>
      <vt:lpstr>Mens en milieu – Aspergillus Fumigatus</vt:lpstr>
      <vt:lpstr>Mens en milieu - conclusies</vt:lpstr>
      <vt:lpstr>Conclusies na vijf jaar onderzoek (1/2)</vt:lpstr>
      <vt:lpstr>Conclusies na vijf jaar onderzoek (2/2)</vt:lpstr>
    </vt:vector>
  </TitlesOfParts>
  <Company>Wageningen University &amp;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Frans Scheepens</cp:lastModifiedBy>
  <cp:revision>2</cp:revision>
  <cp:lastPrinted>2025-06-16T08:23:29Z</cp:lastPrinted>
  <dcterms:created xsi:type="dcterms:W3CDTF">2011-09-29T08:30:03Z</dcterms:created>
  <dcterms:modified xsi:type="dcterms:W3CDTF">2026-07-07T11:41:59Z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WHUKW</vt:lpwstr>
  </property>
  <property fmtid="{D5CDD505-2E9C-101B-9397-08002B2CF9AE}" pid="3" name="ContentTypeId">
    <vt:lpwstr>0x010100B5178E010E2DA64EA9D13DD216AD1D90</vt:lpwstr>
  </property>
  <property fmtid="{D5CDD505-2E9C-101B-9397-08002B2CF9AE}" pid="4" name="MediaServiceImageTags">
    <vt:lpwstr/>
  </property>
</Properties>
</file>